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78" r:id="rId3"/>
  </p:sldMasterIdLst>
  <p:notesMasterIdLst>
    <p:notesMasterId r:id="rId80"/>
  </p:notesMasterIdLst>
  <p:sldIdLst>
    <p:sldId id="256" r:id="rId4"/>
    <p:sldId id="326" r:id="rId5"/>
    <p:sldId id="273" r:id="rId6"/>
    <p:sldId id="274"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358" r:id="rId22"/>
    <p:sldId id="359" r:id="rId23"/>
    <p:sldId id="331" r:id="rId24"/>
    <p:sldId id="332" r:id="rId25"/>
    <p:sldId id="333" r:id="rId26"/>
    <p:sldId id="334" r:id="rId27"/>
    <p:sldId id="335" r:id="rId28"/>
    <p:sldId id="336" r:id="rId29"/>
    <p:sldId id="337" r:id="rId30"/>
    <p:sldId id="338" r:id="rId31"/>
    <p:sldId id="339" r:id="rId32"/>
    <p:sldId id="340" r:id="rId33"/>
    <p:sldId id="341" r:id="rId34"/>
    <p:sldId id="342" r:id="rId35"/>
    <p:sldId id="343" r:id="rId36"/>
    <p:sldId id="344" r:id="rId37"/>
    <p:sldId id="345" r:id="rId38"/>
    <p:sldId id="346" r:id="rId39"/>
    <p:sldId id="347" r:id="rId40"/>
    <p:sldId id="348" r:id="rId41"/>
    <p:sldId id="349" r:id="rId42"/>
    <p:sldId id="350" r:id="rId43"/>
    <p:sldId id="351" r:id="rId44"/>
    <p:sldId id="352" r:id="rId45"/>
    <p:sldId id="353" r:id="rId46"/>
    <p:sldId id="354" r:id="rId47"/>
    <p:sldId id="355" r:id="rId48"/>
    <p:sldId id="356" r:id="rId49"/>
    <p:sldId id="357" r:id="rId50"/>
    <p:sldId id="297" r:id="rId51"/>
    <p:sldId id="298" r:id="rId52"/>
    <p:sldId id="299" r:id="rId53"/>
    <p:sldId id="300" r:id="rId54"/>
    <p:sldId id="301" r:id="rId55"/>
    <p:sldId id="302" r:id="rId56"/>
    <p:sldId id="303" r:id="rId57"/>
    <p:sldId id="304" r:id="rId58"/>
    <p:sldId id="305" r:id="rId59"/>
    <p:sldId id="306" r:id="rId60"/>
    <p:sldId id="309" r:id="rId61"/>
    <p:sldId id="316" r:id="rId62"/>
    <p:sldId id="320" r:id="rId63"/>
    <p:sldId id="321" r:id="rId64"/>
    <p:sldId id="360" r:id="rId65"/>
    <p:sldId id="361" r:id="rId66"/>
    <p:sldId id="362" r:id="rId67"/>
    <p:sldId id="363" r:id="rId68"/>
    <p:sldId id="364" r:id="rId69"/>
    <p:sldId id="365" r:id="rId70"/>
    <p:sldId id="366" r:id="rId71"/>
    <p:sldId id="367" r:id="rId72"/>
    <p:sldId id="324" r:id="rId73"/>
    <p:sldId id="325" r:id="rId74"/>
    <p:sldId id="368" r:id="rId75"/>
    <p:sldId id="371" r:id="rId76"/>
    <p:sldId id="372" r:id="rId77"/>
    <p:sldId id="373" r:id="rId78"/>
    <p:sldId id="376" r:id="rId79"/>
  </p:sldIdLst>
  <p:sldSz cx="10083800" cy="6318250"/>
  <p:notesSz cx="10083800" cy="6318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5" d="100"/>
          <a:sy n="75" d="100"/>
        </p:scale>
        <p:origin x="1014"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70388" cy="3175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711825" y="0"/>
            <a:ext cx="4370388" cy="317500"/>
          </a:xfrm>
          <a:prstGeom prst="rect">
            <a:avLst/>
          </a:prstGeom>
        </p:spPr>
        <p:txBody>
          <a:bodyPr vert="horz" lIns="91440" tIns="45720" rIns="91440" bIns="45720" rtlCol="0"/>
          <a:lstStyle>
            <a:lvl1pPr algn="r">
              <a:defRPr sz="1200"/>
            </a:lvl1pPr>
          </a:lstStyle>
          <a:p>
            <a:fld id="{D2858735-939A-4BBD-984E-F8BFB51BE4E7}" type="datetimeFigureOut">
              <a:rPr lang="en-US" smtClean="0"/>
              <a:t>1/16/2023</a:t>
            </a:fld>
            <a:endParaRPr lang="en-US"/>
          </a:p>
        </p:txBody>
      </p:sp>
      <p:sp>
        <p:nvSpPr>
          <p:cNvPr id="4" name="Slide Image Placeholder 3"/>
          <p:cNvSpPr>
            <a:spLocks noGrp="1" noRot="1" noChangeAspect="1"/>
          </p:cNvSpPr>
          <p:nvPr>
            <p:ph type="sldImg" idx="2"/>
          </p:nvPr>
        </p:nvSpPr>
        <p:spPr>
          <a:xfrm>
            <a:off x="3340100" y="790575"/>
            <a:ext cx="3403600" cy="21320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8063" y="3040063"/>
            <a:ext cx="8067675" cy="248920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000750"/>
            <a:ext cx="4370388" cy="3175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711825" y="6000750"/>
            <a:ext cx="4370388" cy="317500"/>
          </a:xfrm>
          <a:prstGeom prst="rect">
            <a:avLst/>
          </a:prstGeom>
        </p:spPr>
        <p:txBody>
          <a:bodyPr vert="horz" lIns="91440" tIns="45720" rIns="91440" bIns="45720" rtlCol="0" anchor="b"/>
          <a:lstStyle>
            <a:lvl1pPr algn="r">
              <a:defRPr sz="1200"/>
            </a:lvl1pPr>
          </a:lstStyle>
          <a:p>
            <a:fld id="{D50DE737-54F5-470B-A69E-6A80E85061FD}" type="slidenum">
              <a:rPr lang="en-US" smtClean="0"/>
              <a:t>‹#›</a:t>
            </a:fld>
            <a:endParaRPr lang="en-US"/>
          </a:p>
        </p:txBody>
      </p:sp>
    </p:spTree>
    <p:extLst>
      <p:ext uri="{BB962C8B-B14F-4D97-AF65-F5344CB8AC3E}">
        <p14:creationId xmlns:p14="http://schemas.microsoft.com/office/powerpoint/2010/main" val="1631177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108;p3:notes"/>
          <p:cNvSpPr txBox="1">
            <a:spLocks noGrp="1"/>
          </p:cNvSpPr>
          <p:nvPr>
            <p:ph type="body" idx="1"/>
          </p:nvPr>
        </p:nvSpPr>
        <p:spPr>
          <a:ln/>
        </p:spPr>
        <p:txBody>
          <a:bodyPr/>
          <a:lstStyle/>
          <a:p>
            <a:pPr marL="0" indent="0" eaLnBrk="1" hangingPunct="1">
              <a:spcBef>
                <a:spcPts val="363"/>
              </a:spcBef>
              <a:buSzPts val="1400"/>
            </a:pPr>
            <a:endParaRPr lang="en-US" altLang="en-US" sz="1200" smtClean="0">
              <a:latin typeface="Calibri" panose="020F0502020204030204" pitchFamily="34" charset="0"/>
              <a:cs typeface="Calibri" panose="020F0502020204030204" pitchFamily="34" charset="0"/>
              <a:sym typeface="Calibri" panose="020F0502020204030204" pitchFamily="34" charset="0"/>
            </a:endParaRPr>
          </a:p>
        </p:txBody>
      </p:sp>
      <p:sp>
        <p:nvSpPr>
          <p:cNvPr id="44035" name="Google Shape;109;p3:notes"/>
          <p:cNvSpPr>
            <a:spLocks noGrp="1" noRot="1" noChangeAspect="1" noTextEdit="1"/>
          </p:cNvSpPr>
          <p:nvPr>
            <p:ph type="sldImg" idx="2"/>
          </p:nvPr>
        </p:nvSpPr>
        <p:spPr>
          <a:ln>
            <a:miter lim="800000"/>
            <a:headEnd/>
            <a:tailEnd/>
          </a:ln>
        </p:spPr>
      </p:sp>
    </p:spTree>
    <p:extLst>
      <p:ext uri="{BB962C8B-B14F-4D97-AF65-F5344CB8AC3E}">
        <p14:creationId xmlns:p14="http://schemas.microsoft.com/office/powerpoint/2010/main" val="3660891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108;p3:notes"/>
          <p:cNvSpPr txBox="1">
            <a:spLocks noGrp="1"/>
          </p:cNvSpPr>
          <p:nvPr>
            <p:ph type="body" idx="1"/>
          </p:nvPr>
        </p:nvSpPr>
        <p:spPr>
          <a:ln/>
        </p:spPr>
        <p:txBody>
          <a:bodyPr/>
          <a:lstStyle/>
          <a:p>
            <a:pPr marL="0" indent="0" eaLnBrk="1" hangingPunct="1">
              <a:spcBef>
                <a:spcPts val="363"/>
              </a:spcBef>
              <a:buSzPts val="1400"/>
            </a:pPr>
            <a:endParaRPr lang="en-US" altLang="en-US" sz="1200" smtClean="0">
              <a:latin typeface="Calibri" panose="020F0502020204030204" pitchFamily="34" charset="0"/>
              <a:cs typeface="Calibri" panose="020F0502020204030204" pitchFamily="34" charset="0"/>
              <a:sym typeface="Calibri" panose="020F0502020204030204" pitchFamily="34" charset="0"/>
            </a:endParaRPr>
          </a:p>
        </p:txBody>
      </p:sp>
      <p:sp>
        <p:nvSpPr>
          <p:cNvPr id="45059" name="Google Shape;109;p3:notes"/>
          <p:cNvSpPr>
            <a:spLocks noGrp="1" noRot="1" noChangeAspect="1" noTextEdit="1"/>
          </p:cNvSpPr>
          <p:nvPr>
            <p:ph type="sldImg" idx="2"/>
          </p:nvPr>
        </p:nvSpPr>
        <p:spPr>
          <a:ln>
            <a:miter lim="800000"/>
            <a:headEnd/>
            <a:tailEnd/>
          </a:ln>
        </p:spPr>
      </p:sp>
    </p:spTree>
    <p:extLst>
      <p:ext uri="{BB962C8B-B14F-4D97-AF65-F5344CB8AC3E}">
        <p14:creationId xmlns:p14="http://schemas.microsoft.com/office/powerpoint/2010/main" val="642049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082" name="Google Shape;108;p3:notes"/>
          <p:cNvSpPr txBox="1">
            <a:spLocks noGrp="1"/>
          </p:cNvSpPr>
          <p:nvPr>
            <p:ph type="body" idx="1"/>
          </p:nvPr>
        </p:nvSpPr>
        <p:spPr>
          <a:ln/>
        </p:spPr>
        <p:txBody>
          <a:bodyPr/>
          <a:lstStyle/>
          <a:p>
            <a:pPr marL="0" indent="0" eaLnBrk="1" hangingPunct="1">
              <a:spcBef>
                <a:spcPts val="363"/>
              </a:spcBef>
              <a:buSzPts val="1400"/>
            </a:pPr>
            <a:endParaRPr lang="en-US" altLang="en-US" sz="1200" smtClean="0">
              <a:latin typeface="Calibri" panose="020F0502020204030204" pitchFamily="34" charset="0"/>
              <a:cs typeface="Calibri" panose="020F0502020204030204" pitchFamily="34" charset="0"/>
              <a:sym typeface="Calibri" panose="020F0502020204030204" pitchFamily="34" charset="0"/>
            </a:endParaRPr>
          </a:p>
        </p:txBody>
      </p:sp>
      <p:sp>
        <p:nvSpPr>
          <p:cNvPr id="46083" name="Google Shape;109;p3:notes"/>
          <p:cNvSpPr>
            <a:spLocks noGrp="1" noRot="1" noChangeAspect="1" noTextEdit="1"/>
          </p:cNvSpPr>
          <p:nvPr>
            <p:ph type="sldImg" idx="2"/>
          </p:nvPr>
        </p:nvSpPr>
        <p:spPr>
          <a:ln>
            <a:miter lim="800000"/>
            <a:headEnd/>
            <a:tailEnd/>
          </a:ln>
        </p:spPr>
      </p:sp>
    </p:spTree>
    <p:extLst>
      <p:ext uri="{BB962C8B-B14F-4D97-AF65-F5344CB8AC3E}">
        <p14:creationId xmlns:p14="http://schemas.microsoft.com/office/powerpoint/2010/main" val="3701777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6" name="Google Shape;108;p3:notes"/>
          <p:cNvSpPr txBox="1">
            <a:spLocks noGrp="1"/>
          </p:cNvSpPr>
          <p:nvPr>
            <p:ph type="body" idx="1"/>
          </p:nvPr>
        </p:nvSpPr>
        <p:spPr>
          <a:ln/>
        </p:spPr>
        <p:txBody>
          <a:bodyPr/>
          <a:lstStyle/>
          <a:p>
            <a:pPr marL="0" indent="0" eaLnBrk="1" hangingPunct="1">
              <a:spcBef>
                <a:spcPts val="363"/>
              </a:spcBef>
              <a:buSzPts val="1400"/>
            </a:pPr>
            <a:endParaRPr lang="en-US" altLang="en-US" sz="1200" smtClean="0">
              <a:latin typeface="Calibri" panose="020F0502020204030204" pitchFamily="34" charset="0"/>
              <a:cs typeface="Calibri" panose="020F0502020204030204" pitchFamily="34" charset="0"/>
              <a:sym typeface="Calibri" panose="020F0502020204030204" pitchFamily="34" charset="0"/>
            </a:endParaRPr>
          </a:p>
        </p:txBody>
      </p:sp>
      <p:sp>
        <p:nvSpPr>
          <p:cNvPr id="47107" name="Google Shape;109;p3:notes"/>
          <p:cNvSpPr>
            <a:spLocks noGrp="1" noRot="1" noChangeAspect="1" noTextEdit="1"/>
          </p:cNvSpPr>
          <p:nvPr>
            <p:ph type="sldImg" idx="2"/>
          </p:nvPr>
        </p:nvSpPr>
        <p:spPr>
          <a:ln>
            <a:miter lim="800000"/>
            <a:headEnd/>
            <a:tailEnd/>
          </a:ln>
        </p:spPr>
      </p:sp>
    </p:spTree>
    <p:extLst>
      <p:ext uri="{BB962C8B-B14F-4D97-AF65-F5344CB8AC3E}">
        <p14:creationId xmlns:p14="http://schemas.microsoft.com/office/powerpoint/2010/main" val="2780632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8130" name="Google Shape;108;p3:notes"/>
          <p:cNvSpPr txBox="1">
            <a:spLocks noGrp="1"/>
          </p:cNvSpPr>
          <p:nvPr>
            <p:ph type="body" idx="1"/>
          </p:nvPr>
        </p:nvSpPr>
        <p:spPr>
          <a:ln/>
        </p:spPr>
        <p:txBody>
          <a:bodyPr/>
          <a:lstStyle/>
          <a:p>
            <a:pPr marL="0" indent="0" eaLnBrk="1" hangingPunct="1">
              <a:spcBef>
                <a:spcPts val="363"/>
              </a:spcBef>
              <a:buSzPts val="1400"/>
            </a:pPr>
            <a:endParaRPr lang="en-US" altLang="en-US" sz="1200" smtClean="0">
              <a:latin typeface="Calibri" panose="020F0502020204030204" pitchFamily="34" charset="0"/>
              <a:cs typeface="Calibri" panose="020F0502020204030204" pitchFamily="34" charset="0"/>
              <a:sym typeface="Calibri" panose="020F0502020204030204" pitchFamily="34" charset="0"/>
            </a:endParaRPr>
          </a:p>
        </p:txBody>
      </p:sp>
      <p:sp>
        <p:nvSpPr>
          <p:cNvPr id="48131" name="Google Shape;109;p3:notes"/>
          <p:cNvSpPr>
            <a:spLocks noGrp="1" noRot="1" noChangeAspect="1" noTextEdit="1"/>
          </p:cNvSpPr>
          <p:nvPr>
            <p:ph type="sldImg" idx="2"/>
          </p:nvPr>
        </p:nvSpPr>
        <p:spPr>
          <a:ln>
            <a:miter lim="800000"/>
            <a:headEnd/>
            <a:tailEnd/>
          </a:ln>
        </p:spPr>
      </p:sp>
    </p:spTree>
    <p:extLst>
      <p:ext uri="{BB962C8B-B14F-4D97-AF65-F5344CB8AC3E}">
        <p14:creationId xmlns:p14="http://schemas.microsoft.com/office/powerpoint/2010/main" val="1425261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9154" name="Google Shape;108;p3:notes"/>
          <p:cNvSpPr txBox="1">
            <a:spLocks noGrp="1"/>
          </p:cNvSpPr>
          <p:nvPr>
            <p:ph type="body" idx="1"/>
          </p:nvPr>
        </p:nvSpPr>
        <p:spPr>
          <a:ln/>
        </p:spPr>
        <p:txBody>
          <a:bodyPr/>
          <a:lstStyle/>
          <a:p>
            <a:pPr marL="0" indent="0" eaLnBrk="1" hangingPunct="1">
              <a:spcBef>
                <a:spcPts val="363"/>
              </a:spcBef>
              <a:buSzPts val="1400"/>
            </a:pPr>
            <a:endParaRPr lang="en-US" altLang="en-US" sz="1200" smtClean="0">
              <a:latin typeface="Calibri" panose="020F0502020204030204" pitchFamily="34" charset="0"/>
              <a:cs typeface="Calibri" panose="020F0502020204030204" pitchFamily="34" charset="0"/>
              <a:sym typeface="Calibri" panose="020F0502020204030204" pitchFamily="34" charset="0"/>
            </a:endParaRPr>
          </a:p>
        </p:txBody>
      </p:sp>
      <p:sp>
        <p:nvSpPr>
          <p:cNvPr id="49155" name="Google Shape;109;p3:notes"/>
          <p:cNvSpPr>
            <a:spLocks noGrp="1" noRot="1" noChangeAspect="1" noTextEdit="1"/>
          </p:cNvSpPr>
          <p:nvPr>
            <p:ph type="sldImg" idx="2"/>
          </p:nvPr>
        </p:nvSpPr>
        <p:spPr>
          <a:ln>
            <a:miter lim="800000"/>
            <a:headEnd/>
            <a:tailEnd/>
          </a:ln>
        </p:spPr>
      </p:sp>
    </p:spTree>
    <p:extLst>
      <p:ext uri="{BB962C8B-B14F-4D97-AF65-F5344CB8AC3E}">
        <p14:creationId xmlns:p14="http://schemas.microsoft.com/office/powerpoint/2010/main" val="357962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0178" name="Google Shape;108;p3:notes"/>
          <p:cNvSpPr txBox="1">
            <a:spLocks noGrp="1"/>
          </p:cNvSpPr>
          <p:nvPr>
            <p:ph type="body" idx="1"/>
          </p:nvPr>
        </p:nvSpPr>
        <p:spPr>
          <a:ln/>
        </p:spPr>
        <p:txBody>
          <a:bodyPr/>
          <a:lstStyle/>
          <a:p>
            <a:pPr marL="0" indent="0" eaLnBrk="1" hangingPunct="1">
              <a:spcBef>
                <a:spcPts val="363"/>
              </a:spcBef>
              <a:buSzPts val="1400"/>
            </a:pPr>
            <a:endParaRPr lang="en-US" altLang="en-US" sz="1200" smtClean="0">
              <a:latin typeface="Calibri" panose="020F0502020204030204" pitchFamily="34" charset="0"/>
              <a:cs typeface="Calibri" panose="020F0502020204030204" pitchFamily="34" charset="0"/>
              <a:sym typeface="Calibri" panose="020F0502020204030204" pitchFamily="34" charset="0"/>
            </a:endParaRPr>
          </a:p>
        </p:txBody>
      </p:sp>
      <p:sp>
        <p:nvSpPr>
          <p:cNvPr id="50179" name="Google Shape;109;p3:notes"/>
          <p:cNvSpPr>
            <a:spLocks noGrp="1" noRot="1" noChangeAspect="1" noTextEdit="1"/>
          </p:cNvSpPr>
          <p:nvPr>
            <p:ph type="sldImg" idx="2"/>
          </p:nvPr>
        </p:nvSpPr>
        <p:spPr>
          <a:ln>
            <a:miter lim="800000"/>
            <a:headEnd/>
            <a:tailEnd/>
          </a:ln>
        </p:spPr>
      </p:sp>
    </p:spTree>
    <p:extLst>
      <p:ext uri="{BB962C8B-B14F-4D97-AF65-F5344CB8AC3E}">
        <p14:creationId xmlns:p14="http://schemas.microsoft.com/office/powerpoint/2010/main" val="3386024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681733" y="448436"/>
            <a:ext cx="6726682" cy="58546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513522" y="3538220"/>
            <a:ext cx="7063105" cy="15795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47"/>
          <p:cNvSpPr txBox="1">
            <a:spLocks noGrp="1"/>
          </p:cNvSpPr>
          <p:nvPr>
            <p:ph type="title"/>
          </p:nvPr>
        </p:nvSpPr>
        <p:spPr>
          <a:xfrm>
            <a:off x="504190" y="253023"/>
            <a:ext cx="9075420" cy="1053042"/>
          </a:xfrm>
          <a:prstGeom prst="rect">
            <a:avLst/>
          </a:prstGeom>
          <a:noFill/>
          <a:ln>
            <a:noFill/>
          </a:ln>
        </p:spPr>
        <p:txBody>
          <a:bodyPr spcFirstLastPara="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2" name="Google Shape;42;p47"/>
          <p:cNvSpPr txBox="1">
            <a:spLocks noGrp="1"/>
          </p:cNvSpPr>
          <p:nvPr>
            <p:ph type="body" idx="1"/>
          </p:nvPr>
        </p:nvSpPr>
        <p:spPr>
          <a:xfrm>
            <a:off x="504190" y="1414294"/>
            <a:ext cx="4455430" cy="589410"/>
          </a:xfrm>
          <a:prstGeom prst="rect">
            <a:avLst/>
          </a:prstGeom>
          <a:noFill/>
          <a:ln>
            <a:noFill/>
          </a:ln>
        </p:spPr>
        <p:txBody>
          <a:bodyPr spcFirstLastPara="1" anchor="b">
            <a:noAutofit/>
          </a:bodyPr>
          <a:lstStyle>
            <a:lvl1pPr marL="421218" lvl="0" indent="-210609" algn="l">
              <a:spcBef>
                <a:spcPts val="442"/>
              </a:spcBef>
              <a:spcAft>
                <a:spcPts val="0"/>
              </a:spcAft>
              <a:buClr>
                <a:schemeClr val="dk1"/>
              </a:buClr>
              <a:buSzPts val="2400"/>
              <a:buNone/>
              <a:defRPr sz="2211" b="1"/>
            </a:lvl1pPr>
            <a:lvl2pPr marL="842437" lvl="1" indent="-210609" algn="l">
              <a:spcBef>
                <a:spcPts val="369"/>
              </a:spcBef>
              <a:spcAft>
                <a:spcPts val="0"/>
              </a:spcAft>
              <a:buClr>
                <a:schemeClr val="dk1"/>
              </a:buClr>
              <a:buSzPts val="2000"/>
              <a:buNone/>
              <a:defRPr sz="1843" b="1"/>
            </a:lvl2pPr>
            <a:lvl3pPr marL="1263655" lvl="2" indent="-210609" algn="l">
              <a:spcBef>
                <a:spcPts val="332"/>
              </a:spcBef>
              <a:spcAft>
                <a:spcPts val="0"/>
              </a:spcAft>
              <a:buClr>
                <a:schemeClr val="dk1"/>
              </a:buClr>
              <a:buSzPts val="1800"/>
              <a:buNone/>
              <a:defRPr sz="1658" b="1"/>
            </a:lvl3pPr>
            <a:lvl4pPr marL="1684873" lvl="3" indent="-210609" algn="l">
              <a:spcBef>
                <a:spcPts val="295"/>
              </a:spcBef>
              <a:spcAft>
                <a:spcPts val="0"/>
              </a:spcAft>
              <a:buClr>
                <a:schemeClr val="dk1"/>
              </a:buClr>
              <a:buSzPts val="1600"/>
              <a:buNone/>
              <a:defRPr sz="1474" b="1"/>
            </a:lvl4pPr>
            <a:lvl5pPr marL="2106092" lvl="4" indent="-210609" algn="l">
              <a:spcBef>
                <a:spcPts val="295"/>
              </a:spcBef>
              <a:spcAft>
                <a:spcPts val="0"/>
              </a:spcAft>
              <a:buClr>
                <a:schemeClr val="dk1"/>
              </a:buClr>
              <a:buSzPts val="1600"/>
              <a:buNone/>
              <a:defRPr sz="1474" b="1"/>
            </a:lvl5pPr>
            <a:lvl6pPr marL="2527310" lvl="5" indent="-210609" algn="l">
              <a:spcBef>
                <a:spcPts val="295"/>
              </a:spcBef>
              <a:spcAft>
                <a:spcPts val="0"/>
              </a:spcAft>
              <a:buClr>
                <a:schemeClr val="dk1"/>
              </a:buClr>
              <a:buSzPts val="1600"/>
              <a:buNone/>
              <a:defRPr sz="1474" b="1"/>
            </a:lvl6pPr>
            <a:lvl7pPr marL="2948529" lvl="6" indent="-210609" algn="l">
              <a:spcBef>
                <a:spcPts val="295"/>
              </a:spcBef>
              <a:spcAft>
                <a:spcPts val="0"/>
              </a:spcAft>
              <a:buClr>
                <a:schemeClr val="dk1"/>
              </a:buClr>
              <a:buSzPts val="1600"/>
              <a:buNone/>
              <a:defRPr sz="1474" b="1"/>
            </a:lvl7pPr>
            <a:lvl8pPr marL="3369747" lvl="7" indent="-210609" algn="l">
              <a:spcBef>
                <a:spcPts val="295"/>
              </a:spcBef>
              <a:spcAft>
                <a:spcPts val="0"/>
              </a:spcAft>
              <a:buClr>
                <a:schemeClr val="dk1"/>
              </a:buClr>
              <a:buSzPts val="1600"/>
              <a:buNone/>
              <a:defRPr sz="1474" b="1"/>
            </a:lvl8pPr>
            <a:lvl9pPr marL="3790965" lvl="8" indent="-210609" algn="l">
              <a:spcBef>
                <a:spcPts val="295"/>
              </a:spcBef>
              <a:spcAft>
                <a:spcPts val="0"/>
              </a:spcAft>
              <a:buClr>
                <a:schemeClr val="dk1"/>
              </a:buClr>
              <a:buSzPts val="1600"/>
              <a:buNone/>
              <a:defRPr sz="1474" b="1"/>
            </a:lvl9pPr>
          </a:lstStyle>
          <a:p>
            <a:endParaRPr/>
          </a:p>
        </p:txBody>
      </p:sp>
      <p:sp>
        <p:nvSpPr>
          <p:cNvPr id="43" name="Google Shape;43;p47"/>
          <p:cNvSpPr txBox="1">
            <a:spLocks noGrp="1"/>
          </p:cNvSpPr>
          <p:nvPr>
            <p:ph type="body" idx="2"/>
          </p:nvPr>
        </p:nvSpPr>
        <p:spPr>
          <a:xfrm>
            <a:off x="504190" y="2003704"/>
            <a:ext cx="4455430" cy="3640307"/>
          </a:xfrm>
          <a:prstGeom prst="rect">
            <a:avLst/>
          </a:prstGeom>
          <a:noFill/>
          <a:ln>
            <a:noFill/>
          </a:ln>
        </p:spPr>
        <p:txBody>
          <a:bodyPr spcFirstLastPara="1">
            <a:noAutofit/>
          </a:bodyPr>
          <a:lstStyle>
            <a:lvl1pPr marL="421218" lvl="0" indent="-351015" algn="l">
              <a:spcBef>
                <a:spcPts val="442"/>
              </a:spcBef>
              <a:spcAft>
                <a:spcPts val="0"/>
              </a:spcAft>
              <a:buClr>
                <a:schemeClr val="dk1"/>
              </a:buClr>
              <a:buSzPts val="2400"/>
              <a:buChar char="•"/>
              <a:defRPr sz="2211"/>
            </a:lvl1pPr>
            <a:lvl2pPr marL="842437" lvl="1" indent="-327614" algn="l">
              <a:spcBef>
                <a:spcPts val="369"/>
              </a:spcBef>
              <a:spcAft>
                <a:spcPts val="0"/>
              </a:spcAft>
              <a:buClr>
                <a:schemeClr val="dk1"/>
              </a:buClr>
              <a:buSzPts val="2000"/>
              <a:buChar char="–"/>
              <a:defRPr sz="1843"/>
            </a:lvl2pPr>
            <a:lvl3pPr marL="1263655" lvl="2" indent="-315914" algn="l">
              <a:spcBef>
                <a:spcPts val="332"/>
              </a:spcBef>
              <a:spcAft>
                <a:spcPts val="0"/>
              </a:spcAft>
              <a:buClr>
                <a:schemeClr val="dk1"/>
              </a:buClr>
              <a:buSzPts val="1800"/>
              <a:buChar char="•"/>
              <a:defRPr sz="1658"/>
            </a:lvl3pPr>
            <a:lvl4pPr marL="1684873" lvl="3" indent="-304213" algn="l">
              <a:spcBef>
                <a:spcPts val="295"/>
              </a:spcBef>
              <a:spcAft>
                <a:spcPts val="0"/>
              </a:spcAft>
              <a:buClr>
                <a:schemeClr val="dk1"/>
              </a:buClr>
              <a:buSzPts val="1600"/>
              <a:buChar char="–"/>
              <a:defRPr sz="1474"/>
            </a:lvl4pPr>
            <a:lvl5pPr marL="2106092" lvl="4" indent="-304213" algn="l">
              <a:spcBef>
                <a:spcPts val="295"/>
              </a:spcBef>
              <a:spcAft>
                <a:spcPts val="0"/>
              </a:spcAft>
              <a:buClr>
                <a:schemeClr val="dk1"/>
              </a:buClr>
              <a:buSzPts val="1600"/>
              <a:buChar char="»"/>
              <a:defRPr sz="1474"/>
            </a:lvl5pPr>
            <a:lvl6pPr marL="2527310" lvl="5" indent="-304213" algn="l">
              <a:spcBef>
                <a:spcPts val="295"/>
              </a:spcBef>
              <a:spcAft>
                <a:spcPts val="0"/>
              </a:spcAft>
              <a:buClr>
                <a:schemeClr val="dk1"/>
              </a:buClr>
              <a:buSzPts val="1600"/>
              <a:buChar char="•"/>
              <a:defRPr sz="1474"/>
            </a:lvl6pPr>
            <a:lvl7pPr marL="2948529" lvl="6" indent="-304213" algn="l">
              <a:spcBef>
                <a:spcPts val="295"/>
              </a:spcBef>
              <a:spcAft>
                <a:spcPts val="0"/>
              </a:spcAft>
              <a:buClr>
                <a:schemeClr val="dk1"/>
              </a:buClr>
              <a:buSzPts val="1600"/>
              <a:buChar char="•"/>
              <a:defRPr sz="1474"/>
            </a:lvl7pPr>
            <a:lvl8pPr marL="3369747" lvl="7" indent="-304213" algn="l">
              <a:spcBef>
                <a:spcPts val="295"/>
              </a:spcBef>
              <a:spcAft>
                <a:spcPts val="0"/>
              </a:spcAft>
              <a:buClr>
                <a:schemeClr val="dk1"/>
              </a:buClr>
              <a:buSzPts val="1600"/>
              <a:buChar char="•"/>
              <a:defRPr sz="1474"/>
            </a:lvl8pPr>
            <a:lvl9pPr marL="3790965" lvl="8" indent="-304213" algn="l">
              <a:spcBef>
                <a:spcPts val="295"/>
              </a:spcBef>
              <a:spcAft>
                <a:spcPts val="0"/>
              </a:spcAft>
              <a:buClr>
                <a:schemeClr val="dk1"/>
              </a:buClr>
              <a:buSzPts val="1600"/>
              <a:buChar char="•"/>
              <a:defRPr sz="1474"/>
            </a:lvl9pPr>
          </a:lstStyle>
          <a:p>
            <a:endParaRPr/>
          </a:p>
        </p:txBody>
      </p:sp>
      <p:sp>
        <p:nvSpPr>
          <p:cNvPr id="44" name="Google Shape;44;p47"/>
          <p:cNvSpPr txBox="1">
            <a:spLocks noGrp="1"/>
          </p:cNvSpPr>
          <p:nvPr>
            <p:ph type="body" idx="3"/>
          </p:nvPr>
        </p:nvSpPr>
        <p:spPr>
          <a:xfrm>
            <a:off x="5122431" y="1414294"/>
            <a:ext cx="4457180" cy="589410"/>
          </a:xfrm>
          <a:prstGeom prst="rect">
            <a:avLst/>
          </a:prstGeom>
          <a:noFill/>
          <a:ln>
            <a:noFill/>
          </a:ln>
        </p:spPr>
        <p:txBody>
          <a:bodyPr spcFirstLastPara="1" anchor="b">
            <a:noAutofit/>
          </a:bodyPr>
          <a:lstStyle>
            <a:lvl1pPr marL="421218" lvl="0" indent="-210609" algn="l">
              <a:spcBef>
                <a:spcPts val="442"/>
              </a:spcBef>
              <a:spcAft>
                <a:spcPts val="0"/>
              </a:spcAft>
              <a:buClr>
                <a:schemeClr val="dk1"/>
              </a:buClr>
              <a:buSzPts val="2400"/>
              <a:buNone/>
              <a:defRPr sz="2211" b="1"/>
            </a:lvl1pPr>
            <a:lvl2pPr marL="842437" lvl="1" indent="-210609" algn="l">
              <a:spcBef>
                <a:spcPts val="369"/>
              </a:spcBef>
              <a:spcAft>
                <a:spcPts val="0"/>
              </a:spcAft>
              <a:buClr>
                <a:schemeClr val="dk1"/>
              </a:buClr>
              <a:buSzPts val="2000"/>
              <a:buNone/>
              <a:defRPr sz="1843" b="1"/>
            </a:lvl2pPr>
            <a:lvl3pPr marL="1263655" lvl="2" indent="-210609" algn="l">
              <a:spcBef>
                <a:spcPts val="332"/>
              </a:spcBef>
              <a:spcAft>
                <a:spcPts val="0"/>
              </a:spcAft>
              <a:buClr>
                <a:schemeClr val="dk1"/>
              </a:buClr>
              <a:buSzPts val="1800"/>
              <a:buNone/>
              <a:defRPr sz="1658" b="1"/>
            </a:lvl3pPr>
            <a:lvl4pPr marL="1684873" lvl="3" indent="-210609" algn="l">
              <a:spcBef>
                <a:spcPts val="295"/>
              </a:spcBef>
              <a:spcAft>
                <a:spcPts val="0"/>
              </a:spcAft>
              <a:buClr>
                <a:schemeClr val="dk1"/>
              </a:buClr>
              <a:buSzPts val="1600"/>
              <a:buNone/>
              <a:defRPr sz="1474" b="1"/>
            </a:lvl4pPr>
            <a:lvl5pPr marL="2106092" lvl="4" indent="-210609" algn="l">
              <a:spcBef>
                <a:spcPts val="295"/>
              </a:spcBef>
              <a:spcAft>
                <a:spcPts val="0"/>
              </a:spcAft>
              <a:buClr>
                <a:schemeClr val="dk1"/>
              </a:buClr>
              <a:buSzPts val="1600"/>
              <a:buNone/>
              <a:defRPr sz="1474" b="1"/>
            </a:lvl5pPr>
            <a:lvl6pPr marL="2527310" lvl="5" indent="-210609" algn="l">
              <a:spcBef>
                <a:spcPts val="295"/>
              </a:spcBef>
              <a:spcAft>
                <a:spcPts val="0"/>
              </a:spcAft>
              <a:buClr>
                <a:schemeClr val="dk1"/>
              </a:buClr>
              <a:buSzPts val="1600"/>
              <a:buNone/>
              <a:defRPr sz="1474" b="1"/>
            </a:lvl6pPr>
            <a:lvl7pPr marL="2948529" lvl="6" indent="-210609" algn="l">
              <a:spcBef>
                <a:spcPts val="295"/>
              </a:spcBef>
              <a:spcAft>
                <a:spcPts val="0"/>
              </a:spcAft>
              <a:buClr>
                <a:schemeClr val="dk1"/>
              </a:buClr>
              <a:buSzPts val="1600"/>
              <a:buNone/>
              <a:defRPr sz="1474" b="1"/>
            </a:lvl7pPr>
            <a:lvl8pPr marL="3369747" lvl="7" indent="-210609" algn="l">
              <a:spcBef>
                <a:spcPts val="295"/>
              </a:spcBef>
              <a:spcAft>
                <a:spcPts val="0"/>
              </a:spcAft>
              <a:buClr>
                <a:schemeClr val="dk1"/>
              </a:buClr>
              <a:buSzPts val="1600"/>
              <a:buNone/>
              <a:defRPr sz="1474" b="1"/>
            </a:lvl8pPr>
            <a:lvl9pPr marL="3790965" lvl="8" indent="-210609" algn="l">
              <a:spcBef>
                <a:spcPts val="295"/>
              </a:spcBef>
              <a:spcAft>
                <a:spcPts val="0"/>
              </a:spcAft>
              <a:buClr>
                <a:schemeClr val="dk1"/>
              </a:buClr>
              <a:buSzPts val="1600"/>
              <a:buNone/>
              <a:defRPr sz="1474" b="1"/>
            </a:lvl9pPr>
          </a:lstStyle>
          <a:p>
            <a:endParaRPr/>
          </a:p>
        </p:txBody>
      </p:sp>
      <p:sp>
        <p:nvSpPr>
          <p:cNvPr id="45" name="Google Shape;45;p47"/>
          <p:cNvSpPr txBox="1">
            <a:spLocks noGrp="1"/>
          </p:cNvSpPr>
          <p:nvPr>
            <p:ph type="body" idx="4"/>
          </p:nvPr>
        </p:nvSpPr>
        <p:spPr>
          <a:xfrm>
            <a:off x="5122431" y="2003704"/>
            <a:ext cx="4457180" cy="3640307"/>
          </a:xfrm>
          <a:prstGeom prst="rect">
            <a:avLst/>
          </a:prstGeom>
          <a:noFill/>
          <a:ln>
            <a:noFill/>
          </a:ln>
        </p:spPr>
        <p:txBody>
          <a:bodyPr spcFirstLastPara="1">
            <a:noAutofit/>
          </a:bodyPr>
          <a:lstStyle>
            <a:lvl1pPr marL="421218" lvl="0" indent="-351015" algn="l">
              <a:spcBef>
                <a:spcPts val="442"/>
              </a:spcBef>
              <a:spcAft>
                <a:spcPts val="0"/>
              </a:spcAft>
              <a:buClr>
                <a:schemeClr val="dk1"/>
              </a:buClr>
              <a:buSzPts val="2400"/>
              <a:buChar char="•"/>
              <a:defRPr sz="2211"/>
            </a:lvl1pPr>
            <a:lvl2pPr marL="842437" lvl="1" indent="-327614" algn="l">
              <a:spcBef>
                <a:spcPts val="369"/>
              </a:spcBef>
              <a:spcAft>
                <a:spcPts val="0"/>
              </a:spcAft>
              <a:buClr>
                <a:schemeClr val="dk1"/>
              </a:buClr>
              <a:buSzPts val="2000"/>
              <a:buChar char="–"/>
              <a:defRPr sz="1843"/>
            </a:lvl2pPr>
            <a:lvl3pPr marL="1263655" lvl="2" indent="-315914" algn="l">
              <a:spcBef>
                <a:spcPts val="332"/>
              </a:spcBef>
              <a:spcAft>
                <a:spcPts val="0"/>
              </a:spcAft>
              <a:buClr>
                <a:schemeClr val="dk1"/>
              </a:buClr>
              <a:buSzPts val="1800"/>
              <a:buChar char="•"/>
              <a:defRPr sz="1658"/>
            </a:lvl3pPr>
            <a:lvl4pPr marL="1684873" lvl="3" indent="-304213" algn="l">
              <a:spcBef>
                <a:spcPts val="295"/>
              </a:spcBef>
              <a:spcAft>
                <a:spcPts val="0"/>
              </a:spcAft>
              <a:buClr>
                <a:schemeClr val="dk1"/>
              </a:buClr>
              <a:buSzPts val="1600"/>
              <a:buChar char="–"/>
              <a:defRPr sz="1474"/>
            </a:lvl4pPr>
            <a:lvl5pPr marL="2106092" lvl="4" indent="-304213" algn="l">
              <a:spcBef>
                <a:spcPts val="295"/>
              </a:spcBef>
              <a:spcAft>
                <a:spcPts val="0"/>
              </a:spcAft>
              <a:buClr>
                <a:schemeClr val="dk1"/>
              </a:buClr>
              <a:buSzPts val="1600"/>
              <a:buChar char="»"/>
              <a:defRPr sz="1474"/>
            </a:lvl5pPr>
            <a:lvl6pPr marL="2527310" lvl="5" indent="-304213" algn="l">
              <a:spcBef>
                <a:spcPts val="295"/>
              </a:spcBef>
              <a:spcAft>
                <a:spcPts val="0"/>
              </a:spcAft>
              <a:buClr>
                <a:schemeClr val="dk1"/>
              </a:buClr>
              <a:buSzPts val="1600"/>
              <a:buChar char="•"/>
              <a:defRPr sz="1474"/>
            </a:lvl6pPr>
            <a:lvl7pPr marL="2948529" lvl="6" indent="-304213" algn="l">
              <a:spcBef>
                <a:spcPts val="295"/>
              </a:spcBef>
              <a:spcAft>
                <a:spcPts val="0"/>
              </a:spcAft>
              <a:buClr>
                <a:schemeClr val="dk1"/>
              </a:buClr>
              <a:buSzPts val="1600"/>
              <a:buChar char="•"/>
              <a:defRPr sz="1474"/>
            </a:lvl7pPr>
            <a:lvl8pPr marL="3369747" lvl="7" indent="-304213" algn="l">
              <a:spcBef>
                <a:spcPts val="295"/>
              </a:spcBef>
              <a:spcAft>
                <a:spcPts val="0"/>
              </a:spcAft>
              <a:buClr>
                <a:schemeClr val="dk1"/>
              </a:buClr>
              <a:buSzPts val="1600"/>
              <a:buChar char="•"/>
              <a:defRPr sz="1474"/>
            </a:lvl8pPr>
            <a:lvl9pPr marL="3790965" lvl="8" indent="-304213" algn="l">
              <a:spcBef>
                <a:spcPts val="295"/>
              </a:spcBef>
              <a:spcAft>
                <a:spcPts val="0"/>
              </a:spcAft>
              <a:buClr>
                <a:schemeClr val="dk1"/>
              </a:buClr>
              <a:buSzPts val="1600"/>
              <a:buChar char="•"/>
              <a:defRPr sz="1474"/>
            </a:lvl9pPr>
          </a:lstStyle>
          <a:p>
            <a:endParaRPr/>
          </a:p>
        </p:txBody>
      </p:sp>
      <p:sp>
        <p:nvSpPr>
          <p:cNvPr id="7" name="Google Shape;12;p42"/>
          <p:cNvSpPr txBox="1">
            <a:spLocks noGrp="1"/>
          </p:cNvSpPr>
          <p:nvPr>
            <p:ph type="dt" idx="11"/>
          </p:nvPr>
        </p:nvSpPr>
        <p:spPr>
          <a:ln/>
        </p:spPr>
        <p:txBody>
          <a:bodyPr/>
          <a:lstStyle>
            <a:lvl1pPr>
              <a:defRPr/>
            </a:lvl1pPr>
          </a:lstStyle>
          <a:p>
            <a:pPr>
              <a:defRPr/>
            </a:pPr>
            <a:endParaRPr lang="en-US"/>
          </a:p>
        </p:txBody>
      </p:sp>
      <p:sp>
        <p:nvSpPr>
          <p:cNvPr id="8" name="Google Shape;13;p42"/>
          <p:cNvSpPr txBox="1">
            <a:spLocks noGrp="1"/>
          </p:cNvSpPr>
          <p:nvPr>
            <p:ph type="ftr" idx="12"/>
          </p:nvPr>
        </p:nvSpPr>
        <p:spPr>
          <a:ln/>
        </p:spPr>
        <p:txBody>
          <a:bodyPr/>
          <a:lstStyle>
            <a:lvl1pPr>
              <a:defRPr/>
            </a:lvl1pPr>
          </a:lstStyle>
          <a:p>
            <a:pPr>
              <a:defRPr/>
            </a:pPr>
            <a:endParaRPr lang="en-US"/>
          </a:p>
        </p:txBody>
      </p:sp>
      <p:sp>
        <p:nvSpPr>
          <p:cNvPr id="9" name="Google Shape;14;p42"/>
          <p:cNvSpPr txBox="1">
            <a:spLocks noGrp="1"/>
          </p:cNvSpPr>
          <p:nvPr>
            <p:ph type="sldNum" idx="13"/>
          </p:nvPr>
        </p:nvSpPr>
        <p:spPr>
          <a:ln/>
        </p:spPr>
        <p:txBody>
          <a:bodyPr/>
          <a:lstStyle>
            <a:lvl1pPr>
              <a:defRPr/>
            </a:lvl1pPr>
          </a:lstStyle>
          <a:p>
            <a:fld id="{9C449FBF-C1D8-458C-853B-28B280BB1C2B}" type="slidenum">
              <a:rPr lang="en-IN" altLang="en-US"/>
              <a:pPr/>
              <a:t>‹#›</a:t>
            </a:fld>
            <a:endParaRPr lang="en-US" altLang="en-US"/>
          </a:p>
        </p:txBody>
      </p:sp>
    </p:spTree>
    <p:extLst>
      <p:ext uri="{BB962C8B-B14F-4D97-AF65-F5344CB8AC3E}">
        <p14:creationId xmlns:p14="http://schemas.microsoft.com/office/powerpoint/2010/main" val="1572771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48"/>
          <p:cNvSpPr txBox="1">
            <a:spLocks noGrp="1"/>
          </p:cNvSpPr>
          <p:nvPr>
            <p:ph type="title"/>
          </p:nvPr>
        </p:nvSpPr>
        <p:spPr>
          <a:xfrm>
            <a:off x="504190" y="253023"/>
            <a:ext cx="9075420" cy="1053042"/>
          </a:xfrm>
          <a:prstGeom prst="rect">
            <a:avLst/>
          </a:prstGeom>
          <a:noFill/>
          <a:ln>
            <a:noFill/>
          </a:ln>
        </p:spPr>
        <p:txBody>
          <a:bodyPr spcFirstLastPara="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 name="Google Shape;12;p42"/>
          <p:cNvSpPr txBox="1">
            <a:spLocks noGrp="1"/>
          </p:cNvSpPr>
          <p:nvPr>
            <p:ph type="dt" idx="11"/>
          </p:nvPr>
        </p:nvSpPr>
        <p:spPr>
          <a:ln/>
        </p:spPr>
        <p:txBody>
          <a:bodyPr/>
          <a:lstStyle>
            <a:lvl1pPr>
              <a:defRPr/>
            </a:lvl1pPr>
          </a:lstStyle>
          <a:p>
            <a:pPr>
              <a:defRPr/>
            </a:pPr>
            <a:endParaRPr lang="en-US"/>
          </a:p>
        </p:txBody>
      </p:sp>
      <p:sp>
        <p:nvSpPr>
          <p:cNvPr id="4" name="Google Shape;13;p42"/>
          <p:cNvSpPr txBox="1">
            <a:spLocks noGrp="1"/>
          </p:cNvSpPr>
          <p:nvPr>
            <p:ph type="ftr" idx="12"/>
          </p:nvPr>
        </p:nvSpPr>
        <p:spPr>
          <a:ln/>
        </p:spPr>
        <p:txBody>
          <a:bodyPr/>
          <a:lstStyle>
            <a:lvl1pPr>
              <a:defRPr/>
            </a:lvl1pPr>
          </a:lstStyle>
          <a:p>
            <a:pPr>
              <a:defRPr/>
            </a:pPr>
            <a:endParaRPr lang="en-US"/>
          </a:p>
        </p:txBody>
      </p:sp>
      <p:sp>
        <p:nvSpPr>
          <p:cNvPr id="5" name="Google Shape;14;p42"/>
          <p:cNvSpPr txBox="1">
            <a:spLocks noGrp="1"/>
          </p:cNvSpPr>
          <p:nvPr>
            <p:ph type="sldNum" idx="13"/>
          </p:nvPr>
        </p:nvSpPr>
        <p:spPr>
          <a:ln/>
        </p:spPr>
        <p:txBody>
          <a:bodyPr/>
          <a:lstStyle>
            <a:lvl1pPr>
              <a:defRPr/>
            </a:lvl1pPr>
          </a:lstStyle>
          <a:p>
            <a:fld id="{8D71ACA6-A8E7-42C4-9449-86B046F74FFE}" type="slidenum">
              <a:rPr lang="en-IN" altLang="en-US"/>
              <a:pPr/>
              <a:t>‹#›</a:t>
            </a:fld>
            <a:endParaRPr lang="en-US" altLang="en-US"/>
          </a:p>
        </p:txBody>
      </p:sp>
    </p:spTree>
    <p:extLst>
      <p:ext uri="{BB962C8B-B14F-4D97-AF65-F5344CB8AC3E}">
        <p14:creationId xmlns:p14="http://schemas.microsoft.com/office/powerpoint/2010/main" val="3176617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2" name="Google Shape;12;p42"/>
          <p:cNvSpPr txBox="1">
            <a:spLocks noGrp="1"/>
          </p:cNvSpPr>
          <p:nvPr>
            <p:ph type="dt" idx="11"/>
          </p:nvPr>
        </p:nvSpPr>
        <p:spPr>
          <a:ln/>
        </p:spPr>
        <p:txBody>
          <a:bodyPr/>
          <a:lstStyle>
            <a:lvl1pPr>
              <a:defRPr/>
            </a:lvl1pPr>
          </a:lstStyle>
          <a:p>
            <a:pPr>
              <a:defRPr/>
            </a:pPr>
            <a:endParaRPr lang="en-US"/>
          </a:p>
        </p:txBody>
      </p:sp>
      <p:sp>
        <p:nvSpPr>
          <p:cNvPr id="3" name="Google Shape;13;p42"/>
          <p:cNvSpPr txBox="1">
            <a:spLocks noGrp="1"/>
          </p:cNvSpPr>
          <p:nvPr>
            <p:ph type="ftr" idx="12"/>
          </p:nvPr>
        </p:nvSpPr>
        <p:spPr>
          <a:ln/>
        </p:spPr>
        <p:txBody>
          <a:bodyPr/>
          <a:lstStyle>
            <a:lvl1pPr>
              <a:defRPr/>
            </a:lvl1pPr>
          </a:lstStyle>
          <a:p>
            <a:pPr>
              <a:defRPr/>
            </a:pPr>
            <a:endParaRPr lang="en-US"/>
          </a:p>
        </p:txBody>
      </p:sp>
      <p:sp>
        <p:nvSpPr>
          <p:cNvPr id="4" name="Google Shape;14;p42"/>
          <p:cNvSpPr txBox="1">
            <a:spLocks noGrp="1"/>
          </p:cNvSpPr>
          <p:nvPr>
            <p:ph type="sldNum" idx="13"/>
          </p:nvPr>
        </p:nvSpPr>
        <p:spPr>
          <a:ln/>
        </p:spPr>
        <p:txBody>
          <a:bodyPr/>
          <a:lstStyle>
            <a:lvl1pPr>
              <a:defRPr/>
            </a:lvl1pPr>
          </a:lstStyle>
          <a:p>
            <a:fld id="{B3F3E7F6-5461-4EEB-8F48-20E33AF14CBB}" type="slidenum">
              <a:rPr lang="en-IN" altLang="en-US"/>
              <a:pPr/>
              <a:t>‹#›</a:t>
            </a:fld>
            <a:endParaRPr lang="en-US" altLang="en-US"/>
          </a:p>
        </p:txBody>
      </p:sp>
    </p:spTree>
    <p:extLst>
      <p:ext uri="{BB962C8B-B14F-4D97-AF65-F5344CB8AC3E}">
        <p14:creationId xmlns:p14="http://schemas.microsoft.com/office/powerpoint/2010/main" val="3505841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50"/>
          <p:cNvSpPr txBox="1">
            <a:spLocks noGrp="1"/>
          </p:cNvSpPr>
          <p:nvPr>
            <p:ph type="title"/>
          </p:nvPr>
        </p:nvSpPr>
        <p:spPr>
          <a:xfrm>
            <a:off x="504190" y="251560"/>
            <a:ext cx="3317501" cy="1070592"/>
          </a:xfrm>
          <a:prstGeom prst="rect">
            <a:avLst/>
          </a:prstGeom>
          <a:noFill/>
          <a:ln>
            <a:noFill/>
          </a:ln>
        </p:spPr>
        <p:txBody>
          <a:bodyPr spcFirstLastPara="1" anchor="b">
            <a:noAutofit/>
          </a:bodyPr>
          <a:lstStyle>
            <a:lvl1pPr lvl="0" algn="l">
              <a:spcBef>
                <a:spcPts val="0"/>
              </a:spcBef>
              <a:spcAft>
                <a:spcPts val="0"/>
              </a:spcAft>
              <a:buSzPts val="1400"/>
              <a:buNone/>
              <a:defRPr sz="1843"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50"/>
          <p:cNvSpPr txBox="1">
            <a:spLocks noGrp="1"/>
          </p:cNvSpPr>
          <p:nvPr>
            <p:ph type="body" idx="1"/>
          </p:nvPr>
        </p:nvSpPr>
        <p:spPr>
          <a:xfrm>
            <a:off x="3942486" y="251561"/>
            <a:ext cx="5637124" cy="5392451"/>
          </a:xfrm>
          <a:prstGeom prst="rect">
            <a:avLst/>
          </a:prstGeom>
          <a:noFill/>
          <a:ln>
            <a:noFill/>
          </a:ln>
        </p:spPr>
        <p:txBody>
          <a:bodyPr spcFirstLastPara="1">
            <a:noAutofit/>
          </a:bodyPr>
          <a:lstStyle>
            <a:lvl1pPr marL="421218" lvl="0" indent="-397817" algn="l">
              <a:spcBef>
                <a:spcPts val="590"/>
              </a:spcBef>
              <a:spcAft>
                <a:spcPts val="0"/>
              </a:spcAft>
              <a:buClr>
                <a:schemeClr val="dk1"/>
              </a:buClr>
              <a:buSzPts val="3200"/>
              <a:buChar char="•"/>
              <a:defRPr sz="2948"/>
            </a:lvl1pPr>
            <a:lvl2pPr marL="842437" lvl="1" indent="-374416" algn="l">
              <a:spcBef>
                <a:spcPts val="516"/>
              </a:spcBef>
              <a:spcAft>
                <a:spcPts val="0"/>
              </a:spcAft>
              <a:buClr>
                <a:schemeClr val="dk1"/>
              </a:buClr>
              <a:buSzPts val="2800"/>
              <a:buChar char="–"/>
              <a:defRPr sz="2580"/>
            </a:lvl2pPr>
            <a:lvl3pPr marL="1263655" lvl="2" indent="-351015" algn="l">
              <a:spcBef>
                <a:spcPts val="442"/>
              </a:spcBef>
              <a:spcAft>
                <a:spcPts val="0"/>
              </a:spcAft>
              <a:buClr>
                <a:schemeClr val="dk1"/>
              </a:buClr>
              <a:buSzPts val="2400"/>
              <a:buChar char="•"/>
              <a:defRPr sz="2211"/>
            </a:lvl3pPr>
            <a:lvl4pPr marL="1684873" lvl="3" indent="-327614" algn="l">
              <a:spcBef>
                <a:spcPts val="369"/>
              </a:spcBef>
              <a:spcAft>
                <a:spcPts val="0"/>
              </a:spcAft>
              <a:buClr>
                <a:schemeClr val="dk1"/>
              </a:buClr>
              <a:buSzPts val="2000"/>
              <a:buChar char="–"/>
              <a:defRPr sz="1843"/>
            </a:lvl4pPr>
            <a:lvl5pPr marL="2106092" lvl="4" indent="-327614" algn="l">
              <a:spcBef>
                <a:spcPts val="369"/>
              </a:spcBef>
              <a:spcAft>
                <a:spcPts val="0"/>
              </a:spcAft>
              <a:buClr>
                <a:schemeClr val="dk1"/>
              </a:buClr>
              <a:buSzPts val="2000"/>
              <a:buChar char="»"/>
              <a:defRPr sz="1843"/>
            </a:lvl5pPr>
            <a:lvl6pPr marL="2527310" lvl="5" indent="-327614" algn="l">
              <a:spcBef>
                <a:spcPts val="369"/>
              </a:spcBef>
              <a:spcAft>
                <a:spcPts val="0"/>
              </a:spcAft>
              <a:buClr>
                <a:schemeClr val="dk1"/>
              </a:buClr>
              <a:buSzPts val="2000"/>
              <a:buChar char="•"/>
              <a:defRPr sz="1843"/>
            </a:lvl6pPr>
            <a:lvl7pPr marL="2948529" lvl="6" indent="-327614" algn="l">
              <a:spcBef>
                <a:spcPts val="369"/>
              </a:spcBef>
              <a:spcAft>
                <a:spcPts val="0"/>
              </a:spcAft>
              <a:buClr>
                <a:schemeClr val="dk1"/>
              </a:buClr>
              <a:buSzPts val="2000"/>
              <a:buChar char="•"/>
              <a:defRPr sz="1843"/>
            </a:lvl7pPr>
            <a:lvl8pPr marL="3369747" lvl="7" indent="-327614" algn="l">
              <a:spcBef>
                <a:spcPts val="369"/>
              </a:spcBef>
              <a:spcAft>
                <a:spcPts val="0"/>
              </a:spcAft>
              <a:buClr>
                <a:schemeClr val="dk1"/>
              </a:buClr>
              <a:buSzPts val="2000"/>
              <a:buChar char="•"/>
              <a:defRPr sz="1843"/>
            </a:lvl8pPr>
            <a:lvl9pPr marL="3790965" lvl="8" indent="-327614" algn="l">
              <a:spcBef>
                <a:spcPts val="369"/>
              </a:spcBef>
              <a:spcAft>
                <a:spcPts val="0"/>
              </a:spcAft>
              <a:buClr>
                <a:schemeClr val="dk1"/>
              </a:buClr>
              <a:buSzPts val="2000"/>
              <a:buChar char="•"/>
              <a:defRPr sz="1843"/>
            </a:lvl9pPr>
          </a:lstStyle>
          <a:p>
            <a:endParaRPr/>
          </a:p>
        </p:txBody>
      </p:sp>
      <p:sp>
        <p:nvSpPr>
          <p:cNvPr id="61" name="Google Shape;61;p50"/>
          <p:cNvSpPr txBox="1">
            <a:spLocks noGrp="1"/>
          </p:cNvSpPr>
          <p:nvPr>
            <p:ph type="body" idx="2"/>
          </p:nvPr>
        </p:nvSpPr>
        <p:spPr>
          <a:xfrm>
            <a:off x="504190" y="1322153"/>
            <a:ext cx="3317501" cy="4321859"/>
          </a:xfrm>
          <a:prstGeom prst="rect">
            <a:avLst/>
          </a:prstGeom>
          <a:noFill/>
          <a:ln>
            <a:noFill/>
          </a:ln>
        </p:spPr>
        <p:txBody>
          <a:bodyPr spcFirstLastPara="1">
            <a:noAutofit/>
          </a:bodyPr>
          <a:lstStyle>
            <a:lvl1pPr marL="421218" lvl="0" indent="-210609" algn="l">
              <a:spcBef>
                <a:spcPts val="258"/>
              </a:spcBef>
              <a:spcAft>
                <a:spcPts val="0"/>
              </a:spcAft>
              <a:buClr>
                <a:schemeClr val="dk1"/>
              </a:buClr>
              <a:buSzPts val="1400"/>
              <a:buNone/>
              <a:defRPr sz="1290"/>
            </a:lvl1pPr>
            <a:lvl2pPr marL="842437" lvl="1" indent="-210609" algn="l">
              <a:spcBef>
                <a:spcPts val="221"/>
              </a:spcBef>
              <a:spcAft>
                <a:spcPts val="0"/>
              </a:spcAft>
              <a:buClr>
                <a:schemeClr val="dk1"/>
              </a:buClr>
              <a:buSzPts val="1200"/>
              <a:buNone/>
              <a:defRPr sz="1106"/>
            </a:lvl2pPr>
            <a:lvl3pPr marL="1263655" lvl="2" indent="-210609" algn="l">
              <a:spcBef>
                <a:spcPts val="184"/>
              </a:spcBef>
              <a:spcAft>
                <a:spcPts val="0"/>
              </a:spcAft>
              <a:buClr>
                <a:schemeClr val="dk1"/>
              </a:buClr>
              <a:buSzPts val="1000"/>
              <a:buNone/>
              <a:defRPr sz="921"/>
            </a:lvl3pPr>
            <a:lvl4pPr marL="1684873" lvl="3" indent="-210609" algn="l">
              <a:spcBef>
                <a:spcPts val="166"/>
              </a:spcBef>
              <a:spcAft>
                <a:spcPts val="0"/>
              </a:spcAft>
              <a:buClr>
                <a:schemeClr val="dk1"/>
              </a:buClr>
              <a:buSzPts val="900"/>
              <a:buNone/>
              <a:defRPr sz="829"/>
            </a:lvl4pPr>
            <a:lvl5pPr marL="2106092" lvl="4" indent="-210609" algn="l">
              <a:spcBef>
                <a:spcPts val="166"/>
              </a:spcBef>
              <a:spcAft>
                <a:spcPts val="0"/>
              </a:spcAft>
              <a:buClr>
                <a:schemeClr val="dk1"/>
              </a:buClr>
              <a:buSzPts val="900"/>
              <a:buNone/>
              <a:defRPr sz="829"/>
            </a:lvl5pPr>
            <a:lvl6pPr marL="2527310" lvl="5" indent="-210609" algn="l">
              <a:spcBef>
                <a:spcPts val="166"/>
              </a:spcBef>
              <a:spcAft>
                <a:spcPts val="0"/>
              </a:spcAft>
              <a:buClr>
                <a:schemeClr val="dk1"/>
              </a:buClr>
              <a:buSzPts val="900"/>
              <a:buNone/>
              <a:defRPr sz="829"/>
            </a:lvl6pPr>
            <a:lvl7pPr marL="2948529" lvl="6" indent="-210609" algn="l">
              <a:spcBef>
                <a:spcPts val="166"/>
              </a:spcBef>
              <a:spcAft>
                <a:spcPts val="0"/>
              </a:spcAft>
              <a:buClr>
                <a:schemeClr val="dk1"/>
              </a:buClr>
              <a:buSzPts val="900"/>
              <a:buNone/>
              <a:defRPr sz="829"/>
            </a:lvl7pPr>
            <a:lvl8pPr marL="3369747" lvl="7" indent="-210609" algn="l">
              <a:spcBef>
                <a:spcPts val="166"/>
              </a:spcBef>
              <a:spcAft>
                <a:spcPts val="0"/>
              </a:spcAft>
              <a:buClr>
                <a:schemeClr val="dk1"/>
              </a:buClr>
              <a:buSzPts val="900"/>
              <a:buNone/>
              <a:defRPr sz="829"/>
            </a:lvl8pPr>
            <a:lvl9pPr marL="3790965" lvl="8" indent="-210609" algn="l">
              <a:spcBef>
                <a:spcPts val="166"/>
              </a:spcBef>
              <a:spcAft>
                <a:spcPts val="0"/>
              </a:spcAft>
              <a:buClr>
                <a:schemeClr val="dk1"/>
              </a:buClr>
              <a:buSzPts val="900"/>
              <a:buNone/>
              <a:defRPr sz="829"/>
            </a:lvl9pPr>
          </a:lstStyle>
          <a:p>
            <a:endParaRPr/>
          </a:p>
        </p:txBody>
      </p:sp>
      <p:sp>
        <p:nvSpPr>
          <p:cNvPr id="5" name="Google Shape;12;p42"/>
          <p:cNvSpPr txBox="1">
            <a:spLocks noGrp="1"/>
          </p:cNvSpPr>
          <p:nvPr>
            <p:ph type="dt" idx="11"/>
          </p:nvPr>
        </p:nvSpPr>
        <p:spPr>
          <a:ln/>
        </p:spPr>
        <p:txBody>
          <a:bodyPr/>
          <a:lstStyle>
            <a:lvl1pPr>
              <a:defRPr/>
            </a:lvl1pPr>
          </a:lstStyle>
          <a:p>
            <a:pPr>
              <a:defRPr/>
            </a:pPr>
            <a:endParaRPr lang="en-US"/>
          </a:p>
        </p:txBody>
      </p:sp>
      <p:sp>
        <p:nvSpPr>
          <p:cNvPr id="6" name="Google Shape;13;p42"/>
          <p:cNvSpPr txBox="1">
            <a:spLocks noGrp="1"/>
          </p:cNvSpPr>
          <p:nvPr>
            <p:ph type="ftr" idx="12"/>
          </p:nvPr>
        </p:nvSpPr>
        <p:spPr>
          <a:ln/>
        </p:spPr>
        <p:txBody>
          <a:bodyPr/>
          <a:lstStyle>
            <a:lvl1pPr>
              <a:defRPr/>
            </a:lvl1pPr>
          </a:lstStyle>
          <a:p>
            <a:pPr>
              <a:defRPr/>
            </a:pPr>
            <a:endParaRPr lang="en-US"/>
          </a:p>
        </p:txBody>
      </p:sp>
      <p:sp>
        <p:nvSpPr>
          <p:cNvPr id="7" name="Google Shape;14;p42"/>
          <p:cNvSpPr txBox="1">
            <a:spLocks noGrp="1"/>
          </p:cNvSpPr>
          <p:nvPr>
            <p:ph type="sldNum" idx="13"/>
          </p:nvPr>
        </p:nvSpPr>
        <p:spPr>
          <a:ln/>
        </p:spPr>
        <p:txBody>
          <a:bodyPr/>
          <a:lstStyle>
            <a:lvl1pPr>
              <a:defRPr/>
            </a:lvl1pPr>
          </a:lstStyle>
          <a:p>
            <a:fld id="{7DE08782-C744-4AD5-96DD-33A832AC608D}" type="slidenum">
              <a:rPr lang="en-IN" altLang="en-US"/>
              <a:pPr/>
              <a:t>‹#›</a:t>
            </a:fld>
            <a:endParaRPr lang="en-US" altLang="en-US"/>
          </a:p>
        </p:txBody>
      </p:sp>
    </p:spTree>
    <p:extLst>
      <p:ext uri="{BB962C8B-B14F-4D97-AF65-F5344CB8AC3E}">
        <p14:creationId xmlns:p14="http://schemas.microsoft.com/office/powerpoint/2010/main" val="12509461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51"/>
          <p:cNvSpPr txBox="1">
            <a:spLocks noGrp="1"/>
          </p:cNvSpPr>
          <p:nvPr>
            <p:ph type="title"/>
          </p:nvPr>
        </p:nvSpPr>
        <p:spPr>
          <a:xfrm>
            <a:off x="1976495" y="4422775"/>
            <a:ext cx="6050280" cy="522134"/>
          </a:xfrm>
          <a:prstGeom prst="rect">
            <a:avLst/>
          </a:prstGeom>
          <a:noFill/>
          <a:ln>
            <a:noFill/>
          </a:ln>
        </p:spPr>
        <p:txBody>
          <a:bodyPr spcFirstLastPara="1" anchor="b">
            <a:noAutofit/>
          </a:bodyPr>
          <a:lstStyle>
            <a:lvl1pPr lvl="0" algn="l">
              <a:spcBef>
                <a:spcPts val="0"/>
              </a:spcBef>
              <a:spcAft>
                <a:spcPts val="0"/>
              </a:spcAft>
              <a:buSzPts val="1400"/>
              <a:buNone/>
              <a:defRPr sz="1843"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7" name="Google Shape;67;p51"/>
          <p:cNvSpPr>
            <a:spLocks noGrp="1"/>
          </p:cNvSpPr>
          <p:nvPr>
            <p:ph type="pic" idx="2"/>
          </p:nvPr>
        </p:nvSpPr>
        <p:spPr>
          <a:xfrm>
            <a:off x="1976495" y="564547"/>
            <a:ext cx="6050280" cy="3790950"/>
          </a:xfrm>
          <a:prstGeom prst="rect">
            <a:avLst/>
          </a:prstGeom>
          <a:noFill/>
          <a:ln>
            <a:noFill/>
          </a:ln>
        </p:spPr>
      </p:sp>
      <p:sp>
        <p:nvSpPr>
          <p:cNvPr id="68" name="Google Shape;68;p51"/>
          <p:cNvSpPr txBox="1">
            <a:spLocks noGrp="1"/>
          </p:cNvSpPr>
          <p:nvPr>
            <p:ph type="body" idx="1"/>
          </p:nvPr>
        </p:nvSpPr>
        <p:spPr>
          <a:xfrm>
            <a:off x="1976495" y="4944909"/>
            <a:ext cx="6050280" cy="741516"/>
          </a:xfrm>
          <a:prstGeom prst="rect">
            <a:avLst/>
          </a:prstGeom>
          <a:noFill/>
          <a:ln>
            <a:noFill/>
          </a:ln>
        </p:spPr>
        <p:txBody>
          <a:bodyPr spcFirstLastPara="1">
            <a:noAutofit/>
          </a:bodyPr>
          <a:lstStyle>
            <a:lvl1pPr marL="421218" lvl="0" indent="-210609" algn="l">
              <a:spcBef>
                <a:spcPts val="258"/>
              </a:spcBef>
              <a:spcAft>
                <a:spcPts val="0"/>
              </a:spcAft>
              <a:buClr>
                <a:schemeClr val="dk1"/>
              </a:buClr>
              <a:buSzPts val="1400"/>
              <a:buNone/>
              <a:defRPr sz="1290"/>
            </a:lvl1pPr>
            <a:lvl2pPr marL="842437" lvl="1" indent="-210609" algn="l">
              <a:spcBef>
                <a:spcPts val="221"/>
              </a:spcBef>
              <a:spcAft>
                <a:spcPts val="0"/>
              </a:spcAft>
              <a:buClr>
                <a:schemeClr val="dk1"/>
              </a:buClr>
              <a:buSzPts val="1200"/>
              <a:buNone/>
              <a:defRPr sz="1106"/>
            </a:lvl2pPr>
            <a:lvl3pPr marL="1263655" lvl="2" indent="-210609" algn="l">
              <a:spcBef>
                <a:spcPts val="184"/>
              </a:spcBef>
              <a:spcAft>
                <a:spcPts val="0"/>
              </a:spcAft>
              <a:buClr>
                <a:schemeClr val="dk1"/>
              </a:buClr>
              <a:buSzPts val="1000"/>
              <a:buNone/>
              <a:defRPr sz="921"/>
            </a:lvl3pPr>
            <a:lvl4pPr marL="1684873" lvl="3" indent="-210609" algn="l">
              <a:spcBef>
                <a:spcPts val="166"/>
              </a:spcBef>
              <a:spcAft>
                <a:spcPts val="0"/>
              </a:spcAft>
              <a:buClr>
                <a:schemeClr val="dk1"/>
              </a:buClr>
              <a:buSzPts val="900"/>
              <a:buNone/>
              <a:defRPr sz="829"/>
            </a:lvl4pPr>
            <a:lvl5pPr marL="2106092" lvl="4" indent="-210609" algn="l">
              <a:spcBef>
                <a:spcPts val="166"/>
              </a:spcBef>
              <a:spcAft>
                <a:spcPts val="0"/>
              </a:spcAft>
              <a:buClr>
                <a:schemeClr val="dk1"/>
              </a:buClr>
              <a:buSzPts val="900"/>
              <a:buNone/>
              <a:defRPr sz="829"/>
            </a:lvl5pPr>
            <a:lvl6pPr marL="2527310" lvl="5" indent="-210609" algn="l">
              <a:spcBef>
                <a:spcPts val="166"/>
              </a:spcBef>
              <a:spcAft>
                <a:spcPts val="0"/>
              </a:spcAft>
              <a:buClr>
                <a:schemeClr val="dk1"/>
              </a:buClr>
              <a:buSzPts val="900"/>
              <a:buNone/>
              <a:defRPr sz="829"/>
            </a:lvl6pPr>
            <a:lvl7pPr marL="2948529" lvl="6" indent="-210609" algn="l">
              <a:spcBef>
                <a:spcPts val="166"/>
              </a:spcBef>
              <a:spcAft>
                <a:spcPts val="0"/>
              </a:spcAft>
              <a:buClr>
                <a:schemeClr val="dk1"/>
              </a:buClr>
              <a:buSzPts val="900"/>
              <a:buNone/>
              <a:defRPr sz="829"/>
            </a:lvl7pPr>
            <a:lvl8pPr marL="3369747" lvl="7" indent="-210609" algn="l">
              <a:spcBef>
                <a:spcPts val="166"/>
              </a:spcBef>
              <a:spcAft>
                <a:spcPts val="0"/>
              </a:spcAft>
              <a:buClr>
                <a:schemeClr val="dk1"/>
              </a:buClr>
              <a:buSzPts val="900"/>
              <a:buNone/>
              <a:defRPr sz="829"/>
            </a:lvl8pPr>
            <a:lvl9pPr marL="3790965" lvl="8" indent="-210609" algn="l">
              <a:spcBef>
                <a:spcPts val="166"/>
              </a:spcBef>
              <a:spcAft>
                <a:spcPts val="0"/>
              </a:spcAft>
              <a:buClr>
                <a:schemeClr val="dk1"/>
              </a:buClr>
              <a:buSzPts val="900"/>
              <a:buNone/>
              <a:defRPr sz="829"/>
            </a:lvl9pPr>
          </a:lstStyle>
          <a:p>
            <a:endParaRPr/>
          </a:p>
        </p:txBody>
      </p:sp>
      <p:sp>
        <p:nvSpPr>
          <p:cNvPr id="5" name="Google Shape;12;p42"/>
          <p:cNvSpPr txBox="1">
            <a:spLocks noGrp="1"/>
          </p:cNvSpPr>
          <p:nvPr>
            <p:ph type="dt" idx="11"/>
          </p:nvPr>
        </p:nvSpPr>
        <p:spPr>
          <a:ln/>
        </p:spPr>
        <p:txBody>
          <a:bodyPr/>
          <a:lstStyle>
            <a:lvl1pPr>
              <a:defRPr/>
            </a:lvl1pPr>
          </a:lstStyle>
          <a:p>
            <a:pPr>
              <a:defRPr/>
            </a:pPr>
            <a:endParaRPr lang="en-US"/>
          </a:p>
        </p:txBody>
      </p:sp>
      <p:sp>
        <p:nvSpPr>
          <p:cNvPr id="6" name="Google Shape;13;p42"/>
          <p:cNvSpPr txBox="1">
            <a:spLocks noGrp="1"/>
          </p:cNvSpPr>
          <p:nvPr>
            <p:ph type="ftr" idx="12"/>
          </p:nvPr>
        </p:nvSpPr>
        <p:spPr>
          <a:ln/>
        </p:spPr>
        <p:txBody>
          <a:bodyPr/>
          <a:lstStyle>
            <a:lvl1pPr>
              <a:defRPr/>
            </a:lvl1pPr>
          </a:lstStyle>
          <a:p>
            <a:pPr>
              <a:defRPr/>
            </a:pPr>
            <a:endParaRPr lang="en-US"/>
          </a:p>
        </p:txBody>
      </p:sp>
      <p:sp>
        <p:nvSpPr>
          <p:cNvPr id="7" name="Google Shape;14;p42"/>
          <p:cNvSpPr txBox="1">
            <a:spLocks noGrp="1"/>
          </p:cNvSpPr>
          <p:nvPr>
            <p:ph type="sldNum" idx="13"/>
          </p:nvPr>
        </p:nvSpPr>
        <p:spPr>
          <a:ln/>
        </p:spPr>
        <p:txBody>
          <a:bodyPr/>
          <a:lstStyle>
            <a:lvl1pPr>
              <a:defRPr/>
            </a:lvl1pPr>
          </a:lstStyle>
          <a:p>
            <a:fld id="{C4234385-1046-4A1A-B65A-7CD0566F16E5}" type="slidenum">
              <a:rPr lang="en-IN" altLang="en-US"/>
              <a:pPr/>
              <a:t>‹#›</a:t>
            </a:fld>
            <a:endParaRPr lang="en-US" altLang="en-US"/>
          </a:p>
        </p:txBody>
      </p:sp>
    </p:spTree>
    <p:extLst>
      <p:ext uri="{BB962C8B-B14F-4D97-AF65-F5344CB8AC3E}">
        <p14:creationId xmlns:p14="http://schemas.microsoft.com/office/powerpoint/2010/main" val="3188254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52"/>
          <p:cNvSpPr txBox="1">
            <a:spLocks noGrp="1"/>
          </p:cNvSpPr>
          <p:nvPr>
            <p:ph type="title"/>
          </p:nvPr>
        </p:nvSpPr>
        <p:spPr>
          <a:xfrm>
            <a:off x="504190" y="253023"/>
            <a:ext cx="9075420" cy="1053042"/>
          </a:xfrm>
          <a:prstGeom prst="rect">
            <a:avLst/>
          </a:prstGeom>
          <a:noFill/>
          <a:ln>
            <a:noFill/>
          </a:ln>
        </p:spPr>
        <p:txBody>
          <a:bodyPr spcFirstLastPara="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4" name="Google Shape;74;p52"/>
          <p:cNvSpPr txBox="1">
            <a:spLocks noGrp="1"/>
          </p:cNvSpPr>
          <p:nvPr>
            <p:ph type="body" idx="1"/>
          </p:nvPr>
        </p:nvSpPr>
        <p:spPr>
          <a:xfrm rot="5400000">
            <a:off x="2957024" y="-978576"/>
            <a:ext cx="4169753" cy="9075420"/>
          </a:xfrm>
          <a:prstGeom prst="rect">
            <a:avLst/>
          </a:prstGeom>
          <a:noFill/>
          <a:ln>
            <a:noFill/>
          </a:ln>
        </p:spPr>
        <p:txBody>
          <a:bodyPr spcFirstLastPara="1">
            <a:noAutofit/>
          </a:bodyPr>
          <a:lstStyle>
            <a:lvl1pPr marL="421218" lvl="0" indent="-315914" algn="l">
              <a:spcBef>
                <a:spcPts val="332"/>
              </a:spcBef>
              <a:spcAft>
                <a:spcPts val="0"/>
              </a:spcAft>
              <a:buClr>
                <a:schemeClr val="dk1"/>
              </a:buClr>
              <a:buSzPts val="1800"/>
              <a:buChar char="•"/>
              <a:defRPr/>
            </a:lvl1pPr>
            <a:lvl2pPr marL="842437" lvl="1" indent="-315914" algn="l">
              <a:spcBef>
                <a:spcPts val="332"/>
              </a:spcBef>
              <a:spcAft>
                <a:spcPts val="0"/>
              </a:spcAft>
              <a:buClr>
                <a:schemeClr val="dk1"/>
              </a:buClr>
              <a:buSzPts val="1800"/>
              <a:buChar char="–"/>
              <a:defRPr/>
            </a:lvl2pPr>
            <a:lvl3pPr marL="1263655" lvl="2" indent="-315914" algn="l">
              <a:spcBef>
                <a:spcPts val="332"/>
              </a:spcBef>
              <a:spcAft>
                <a:spcPts val="0"/>
              </a:spcAft>
              <a:buClr>
                <a:schemeClr val="dk1"/>
              </a:buClr>
              <a:buSzPts val="1800"/>
              <a:buChar char="•"/>
              <a:defRPr/>
            </a:lvl3pPr>
            <a:lvl4pPr marL="1684873" lvl="3" indent="-315914" algn="l">
              <a:spcBef>
                <a:spcPts val="332"/>
              </a:spcBef>
              <a:spcAft>
                <a:spcPts val="0"/>
              </a:spcAft>
              <a:buClr>
                <a:schemeClr val="dk1"/>
              </a:buClr>
              <a:buSzPts val="1800"/>
              <a:buChar char="–"/>
              <a:defRPr/>
            </a:lvl4pPr>
            <a:lvl5pPr marL="2106092" lvl="4" indent="-315914" algn="l">
              <a:spcBef>
                <a:spcPts val="332"/>
              </a:spcBef>
              <a:spcAft>
                <a:spcPts val="0"/>
              </a:spcAft>
              <a:buClr>
                <a:schemeClr val="dk1"/>
              </a:buClr>
              <a:buSzPts val="1800"/>
              <a:buChar char="»"/>
              <a:defRPr/>
            </a:lvl5pPr>
            <a:lvl6pPr marL="2527310" lvl="5" indent="-315914" algn="l">
              <a:spcBef>
                <a:spcPts val="332"/>
              </a:spcBef>
              <a:spcAft>
                <a:spcPts val="0"/>
              </a:spcAft>
              <a:buClr>
                <a:schemeClr val="dk1"/>
              </a:buClr>
              <a:buSzPts val="1800"/>
              <a:buChar char="•"/>
              <a:defRPr/>
            </a:lvl6pPr>
            <a:lvl7pPr marL="2948529" lvl="6" indent="-315914" algn="l">
              <a:spcBef>
                <a:spcPts val="332"/>
              </a:spcBef>
              <a:spcAft>
                <a:spcPts val="0"/>
              </a:spcAft>
              <a:buClr>
                <a:schemeClr val="dk1"/>
              </a:buClr>
              <a:buSzPts val="1800"/>
              <a:buChar char="•"/>
              <a:defRPr/>
            </a:lvl7pPr>
            <a:lvl8pPr marL="3369747" lvl="7" indent="-315914" algn="l">
              <a:spcBef>
                <a:spcPts val="332"/>
              </a:spcBef>
              <a:spcAft>
                <a:spcPts val="0"/>
              </a:spcAft>
              <a:buClr>
                <a:schemeClr val="dk1"/>
              </a:buClr>
              <a:buSzPts val="1800"/>
              <a:buChar char="•"/>
              <a:defRPr/>
            </a:lvl8pPr>
            <a:lvl9pPr marL="3790965" lvl="8" indent="-315914" algn="l">
              <a:spcBef>
                <a:spcPts val="332"/>
              </a:spcBef>
              <a:spcAft>
                <a:spcPts val="0"/>
              </a:spcAft>
              <a:buClr>
                <a:schemeClr val="dk1"/>
              </a:buClr>
              <a:buSzPts val="1800"/>
              <a:buChar char="•"/>
              <a:defRPr/>
            </a:lvl9pPr>
          </a:lstStyle>
          <a:p>
            <a:endParaRPr/>
          </a:p>
        </p:txBody>
      </p:sp>
      <p:sp>
        <p:nvSpPr>
          <p:cNvPr id="4" name="Google Shape;12;p42"/>
          <p:cNvSpPr txBox="1">
            <a:spLocks noGrp="1"/>
          </p:cNvSpPr>
          <p:nvPr>
            <p:ph type="dt" idx="11"/>
          </p:nvPr>
        </p:nvSpPr>
        <p:spPr>
          <a:ln/>
        </p:spPr>
        <p:txBody>
          <a:bodyPr/>
          <a:lstStyle>
            <a:lvl1pPr>
              <a:defRPr/>
            </a:lvl1pPr>
          </a:lstStyle>
          <a:p>
            <a:pPr>
              <a:defRPr/>
            </a:pPr>
            <a:endParaRPr lang="en-US"/>
          </a:p>
        </p:txBody>
      </p:sp>
      <p:sp>
        <p:nvSpPr>
          <p:cNvPr id="5" name="Google Shape;13;p42"/>
          <p:cNvSpPr txBox="1">
            <a:spLocks noGrp="1"/>
          </p:cNvSpPr>
          <p:nvPr>
            <p:ph type="ftr" idx="12"/>
          </p:nvPr>
        </p:nvSpPr>
        <p:spPr>
          <a:ln/>
        </p:spPr>
        <p:txBody>
          <a:bodyPr/>
          <a:lstStyle>
            <a:lvl1pPr>
              <a:defRPr/>
            </a:lvl1pPr>
          </a:lstStyle>
          <a:p>
            <a:pPr>
              <a:defRPr/>
            </a:pPr>
            <a:endParaRPr lang="en-US"/>
          </a:p>
        </p:txBody>
      </p:sp>
      <p:sp>
        <p:nvSpPr>
          <p:cNvPr id="6" name="Google Shape;14;p42"/>
          <p:cNvSpPr txBox="1">
            <a:spLocks noGrp="1"/>
          </p:cNvSpPr>
          <p:nvPr>
            <p:ph type="sldNum" idx="13"/>
          </p:nvPr>
        </p:nvSpPr>
        <p:spPr>
          <a:ln/>
        </p:spPr>
        <p:txBody>
          <a:bodyPr/>
          <a:lstStyle>
            <a:lvl1pPr>
              <a:defRPr/>
            </a:lvl1pPr>
          </a:lstStyle>
          <a:p>
            <a:fld id="{30D4CD30-A51B-407C-B91D-F8313E41C908}" type="slidenum">
              <a:rPr lang="en-IN" altLang="en-US"/>
              <a:pPr/>
              <a:t>‹#›</a:t>
            </a:fld>
            <a:endParaRPr lang="en-US" altLang="en-US"/>
          </a:p>
        </p:txBody>
      </p:sp>
    </p:spTree>
    <p:extLst>
      <p:ext uri="{BB962C8B-B14F-4D97-AF65-F5344CB8AC3E}">
        <p14:creationId xmlns:p14="http://schemas.microsoft.com/office/powerpoint/2010/main" val="1962016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53"/>
          <p:cNvSpPr txBox="1">
            <a:spLocks noGrp="1"/>
          </p:cNvSpPr>
          <p:nvPr>
            <p:ph type="title"/>
          </p:nvPr>
        </p:nvSpPr>
        <p:spPr>
          <a:xfrm rot="5400000">
            <a:off x="5749689" y="1814089"/>
            <a:ext cx="5390988" cy="2268855"/>
          </a:xfrm>
          <a:prstGeom prst="rect">
            <a:avLst/>
          </a:prstGeom>
          <a:noFill/>
          <a:ln>
            <a:noFill/>
          </a:ln>
        </p:spPr>
        <p:txBody>
          <a:bodyPr spcFirstLastPara="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53"/>
          <p:cNvSpPr txBox="1">
            <a:spLocks noGrp="1"/>
          </p:cNvSpPr>
          <p:nvPr>
            <p:ph type="body" idx="1"/>
          </p:nvPr>
        </p:nvSpPr>
        <p:spPr>
          <a:xfrm rot="5400000">
            <a:off x="1127948" y="-370733"/>
            <a:ext cx="5390988" cy="6638502"/>
          </a:xfrm>
          <a:prstGeom prst="rect">
            <a:avLst/>
          </a:prstGeom>
          <a:noFill/>
          <a:ln>
            <a:noFill/>
          </a:ln>
        </p:spPr>
        <p:txBody>
          <a:bodyPr spcFirstLastPara="1">
            <a:noAutofit/>
          </a:bodyPr>
          <a:lstStyle>
            <a:lvl1pPr marL="421218" lvl="0" indent="-315914" algn="l">
              <a:spcBef>
                <a:spcPts val="332"/>
              </a:spcBef>
              <a:spcAft>
                <a:spcPts val="0"/>
              </a:spcAft>
              <a:buClr>
                <a:schemeClr val="dk1"/>
              </a:buClr>
              <a:buSzPts val="1800"/>
              <a:buChar char="•"/>
              <a:defRPr/>
            </a:lvl1pPr>
            <a:lvl2pPr marL="842437" lvl="1" indent="-315914" algn="l">
              <a:spcBef>
                <a:spcPts val="332"/>
              </a:spcBef>
              <a:spcAft>
                <a:spcPts val="0"/>
              </a:spcAft>
              <a:buClr>
                <a:schemeClr val="dk1"/>
              </a:buClr>
              <a:buSzPts val="1800"/>
              <a:buChar char="–"/>
              <a:defRPr/>
            </a:lvl2pPr>
            <a:lvl3pPr marL="1263655" lvl="2" indent="-315914" algn="l">
              <a:spcBef>
                <a:spcPts val="332"/>
              </a:spcBef>
              <a:spcAft>
                <a:spcPts val="0"/>
              </a:spcAft>
              <a:buClr>
                <a:schemeClr val="dk1"/>
              </a:buClr>
              <a:buSzPts val="1800"/>
              <a:buChar char="•"/>
              <a:defRPr/>
            </a:lvl3pPr>
            <a:lvl4pPr marL="1684873" lvl="3" indent="-315914" algn="l">
              <a:spcBef>
                <a:spcPts val="332"/>
              </a:spcBef>
              <a:spcAft>
                <a:spcPts val="0"/>
              </a:spcAft>
              <a:buClr>
                <a:schemeClr val="dk1"/>
              </a:buClr>
              <a:buSzPts val="1800"/>
              <a:buChar char="–"/>
              <a:defRPr/>
            </a:lvl4pPr>
            <a:lvl5pPr marL="2106092" lvl="4" indent="-315914" algn="l">
              <a:spcBef>
                <a:spcPts val="332"/>
              </a:spcBef>
              <a:spcAft>
                <a:spcPts val="0"/>
              </a:spcAft>
              <a:buClr>
                <a:schemeClr val="dk1"/>
              </a:buClr>
              <a:buSzPts val="1800"/>
              <a:buChar char="»"/>
              <a:defRPr/>
            </a:lvl5pPr>
            <a:lvl6pPr marL="2527310" lvl="5" indent="-315914" algn="l">
              <a:spcBef>
                <a:spcPts val="332"/>
              </a:spcBef>
              <a:spcAft>
                <a:spcPts val="0"/>
              </a:spcAft>
              <a:buClr>
                <a:schemeClr val="dk1"/>
              </a:buClr>
              <a:buSzPts val="1800"/>
              <a:buChar char="•"/>
              <a:defRPr/>
            </a:lvl6pPr>
            <a:lvl7pPr marL="2948529" lvl="6" indent="-315914" algn="l">
              <a:spcBef>
                <a:spcPts val="332"/>
              </a:spcBef>
              <a:spcAft>
                <a:spcPts val="0"/>
              </a:spcAft>
              <a:buClr>
                <a:schemeClr val="dk1"/>
              </a:buClr>
              <a:buSzPts val="1800"/>
              <a:buChar char="•"/>
              <a:defRPr/>
            </a:lvl7pPr>
            <a:lvl8pPr marL="3369747" lvl="7" indent="-315914" algn="l">
              <a:spcBef>
                <a:spcPts val="332"/>
              </a:spcBef>
              <a:spcAft>
                <a:spcPts val="0"/>
              </a:spcAft>
              <a:buClr>
                <a:schemeClr val="dk1"/>
              </a:buClr>
              <a:buSzPts val="1800"/>
              <a:buChar char="•"/>
              <a:defRPr/>
            </a:lvl8pPr>
            <a:lvl9pPr marL="3790965" lvl="8" indent="-315914" algn="l">
              <a:spcBef>
                <a:spcPts val="332"/>
              </a:spcBef>
              <a:spcAft>
                <a:spcPts val="0"/>
              </a:spcAft>
              <a:buClr>
                <a:schemeClr val="dk1"/>
              </a:buClr>
              <a:buSzPts val="1800"/>
              <a:buChar char="•"/>
              <a:defRPr/>
            </a:lvl9pPr>
          </a:lstStyle>
          <a:p>
            <a:endParaRPr/>
          </a:p>
        </p:txBody>
      </p:sp>
      <p:sp>
        <p:nvSpPr>
          <p:cNvPr id="4" name="Google Shape;12;p42"/>
          <p:cNvSpPr txBox="1">
            <a:spLocks noGrp="1"/>
          </p:cNvSpPr>
          <p:nvPr>
            <p:ph type="dt" idx="11"/>
          </p:nvPr>
        </p:nvSpPr>
        <p:spPr>
          <a:ln/>
        </p:spPr>
        <p:txBody>
          <a:bodyPr/>
          <a:lstStyle>
            <a:lvl1pPr>
              <a:defRPr/>
            </a:lvl1pPr>
          </a:lstStyle>
          <a:p>
            <a:pPr>
              <a:defRPr/>
            </a:pPr>
            <a:endParaRPr lang="en-US"/>
          </a:p>
        </p:txBody>
      </p:sp>
      <p:sp>
        <p:nvSpPr>
          <p:cNvPr id="5" name="Google Shape;13;p42"/>
          <p:cNvSpPr txBox="1">
            <a:spLocks noGrp="1"/>
          </p:cNvSpPr>
          <p:nvPr>
            <p:ph type="ftr" idx="12"/>
          </p:nvPr>
        </p:nvSpPr>
        <p:spPr>
          <a:ln/>
        </p:spPr>
        <p:txBody>
          <a:bodyPr/>
          <a:lstStyle>
            <a:lvl1pPr>
              <a:defRPr/>
            </a:lvl1pPr>
          </a:lstStyle>
          <a:p>
            <a:pPr>
              <a:defRPr/>
            </a:pPr>
            <a:endParaRPr lang="en-US"/>
          </a:p>
        </p:txBody>
      </p:sp>
      <p:sp>
        <p:nvSpPr>
          <p:cNvPr id="6" name="Google Shape;14;p42"/>
          <p:cNvSpPr txBox="1">
            <a:spLocks noGrp="1"/>
          </p:cNvSpPr>
          <p:nvPr>
            <p:ph type="sldNum" idx="13"/>
          </p:nvPr>
        </p:nvSpPr>
        <p:spPr>
          <a:ln/>
        </p:spPr>
        <p:txBody>
          <a:bodyPr/>
          <a:lstStyle>
            <a:lvl1pPr>
              <a:defRPr/>
            </a:lvl1pPr>
          </a:lstStyle>
          <a:p>
            <a:fld id="{28D1B0AB-24B4-4715-86AE-8395105D88AD}" type="slidenum">
              <a:rPr lang="en-IN" altLang="en-US"/>
              <a:pPr/>
              <a:t>‹#›</a:t>
            </a:fld>
            <a:endParaRPr lang="en-US" altLang="en-US"/>
          </a:p>
        </p:txBody>
      </p:sp>
    </p:spTree>
    <p:extLst>
      <p:ext uri="{BB962C8B-B14F-4D97-AF65-F5344CB8AC3E}">
        <p14:creationId xmlns:p14="http://schemas.microsoft.com/office/powerpoint/2010/main" val="2936353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6285" y="1958658"/>
            <a:ext cx="8571230" cy="646331"/>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12570" y="3538220"/>
            <a:ext cx="7058660" cy="53091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79003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468423" y="649924"/>
            <a:ext cx="5146954" cy="418704"/>
          </a:xfrm>
        </p:spPr>
        <p:txBody>
          <a:bodyPr lIns="0" tIns="0" rIns="0" bIns="0"/>
          <a:lstStyle>
            <a:lvl1pPr>
              <a:defRPr sz="2721" b="0" i="0">
                <a:solidFill>
                  <a:schemeClr val="tx1"/>
                </a:solidFill>
                <a:latin typeface="Arial MT"/>
                <a:cs typeface="Arial MT"/>
              </a:defRPr>
            </a:lvl1pPr>
          </a:lstStyle>
          <a:p>
            <a:endParaRPr/>
          </a:p>
        </p:txBody>
      </p:sp>
      <p:sp>
        <p:nvSpPr>
          <p:cNvPr id="3" name="Holder 3"/>
          <p:cNvSpPr>
            <a:spLocks noGrp="1"/>
          </p:cNvSpPr>
          <p:nvPr>
            <p:ph type="body" idx="1"/>
          </p:nvPr>
        </p:nvSpPr>
        <p:spPr>
          <a:xfrm>
            <a:off x="2008882" y="2491825"/>
            <a:ext cx="6319116" cy="343940"/>
          </a:xfrm>
        </p:spPr>
        <p:txBody>
          <a:bodyPr lIns="0" tIns="0" rIns="0" bIns="0"/>
          <a:lstStyle>
            <a:lvl1pPr>
              <a:defRPr sz="2235"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139256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468423" y="649924"/>
            <a:ext cx="5146954" cy="418704"/>
          </a:xfrm>
        </p:spPr>
        <p:txBody>
          <a:bodyPr lIns="0" tIns="0" rIns="0" bIns="0"/>
          <a:lstStyle>
            <a:lvl1pPr>
              <a:defRPr sz="2721" b="0" i="0">
                <a:solidFill>
                  <a:schemeClr val="tx1"/>
                </a:solidFill>
                <a:latin typeface="Arial MT"/>
                <a:cs typeface="Arial MT"/>
              </a:defRPr>
            </a:lvl1pPr>
          </a:lstStyle>
          <a:p>
            <a:endParaRPr/>
          </a:p>
        </p:txBody>
      </p:sp>
      <p:sp>
        <p:nvSpPr>
          <p:cNvPr id="3" name="Holder 3"/>
          <p:cNvSpPr>
            <a:spLocks noGrp="1"/>
          </p:cNvSpPr>
          <p:nvPr>
            <p:ph sz="half" idx="2"/>
          </p:nvPr>
        </p:nvSpPr>
        <p:spPr>
          <a:xfrm>
            <a:off x="504190" y="1453198"/>
            <a:ext cx="4386453" cy="53091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93157" y="1453198"/>
            <a:ext cx="4386453" cy="53091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7992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5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468423" y="649924"/>
            <a:ext cx="5146954" cy="418704"/>
          </a:xfrm>
        </p:spPr>
        <p:txBody>
          <a:bodyPr lIns="0" tIns="0" rIns="0" bIns="0"/>
          <a:lstStyle>
            <a:lvl1pPr>
              <a:defRPr sz="2721" b="0" i="0">
                <a:solidFill>
                  <a:schemeClr val="tx1"/>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376271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52558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50" b="0" i="0">
                <a:solidFill>
                  <a:schemeClr val="tx1"/>
                </a:solidFill>
                <a:latin typeface="Arial MT"/>
                <a:cs typeface="Arial MT"/>
              </a:defRPr>
            </a:lvl1pPr>
          </a:lstStyle>
          <a:p>
            <a:endParaRPr/>
          </a:p>
        </p:txBody>
      </p:sp>
      <p:sp>
        <p:nvSpPr>
          <p:cNvPr id="3" name="Holder 3"/>
          <p:cNvSpPr>
            <a:spLocks noGrp="1"/>
          </p:cNvSpPr>
          <p:nvPr>
            <p:ph sz="half" idx="2"/>
          </p:nvPr>
        </p:nvSpPr>
        <p:spPr>
          <a:xfrm>
            <a:off x="504507" y="1453197"/>
            <a:ext cx="4389215" cy="417004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96427" y="1453197"/>
            <a:ext cx="4389215" cy="417004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50" b="0" i="0">
                <a:solidFill>
                  <a:schemeClr val="tx1"/>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43"/>
          <p:cNvSpPr txBox="1">
            <a:spLocks noGrp="1"/>
          </p:cNvSpPr>
          <p:nvPr>
            <p:ph type="ctrTitle"/>
          </p:nvPr>
        </p:nvSpPr>
        <p:spPr>
          <a:xfrm>
            <a:off x="756285" y="1962753"/>
            <a:ext cx="8571230" cy="1354329"/>
          </a:xfrm>
          <a:prstGeom prst="rect">
            <a:avLst/>
          </a:prstGeom>
          <a:noFill/>
          <a:ln>
            <a:noFill/>
          </a:ln>
        </p:spPr>
        <p:txBody>
          <a:bodyPr spcFirstLastPara="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43"/>
          <p:cNvSpPr txBox="1">
            <a:spLocks noGrp="1"/>
          </p:cNvSpPr>
          <p:nvPr>
            <p:ph type="subTitle" idx="1"/>
          </p:nvPr>
        </p:nvSpPr>
        <p:spPr>
          <a:xfrm>
            <a:off x="1512570" y="3580342"/>
            <a:ext cx="7058660" cy="1614664"/>
          </a:xfrm>
          <a:prstGeom prst="rect">
            <a:avLst/>
          </a:prstGeom>
          <a:noFill/>
          <a:ln>
            <a:noFill/>
          </a:ln>
        </p:spPr>
        <p:txBody>
          <a:bodyPr spcFirstLastPara="1">
            <a:noAutofit/>
          </a:bodyPr>
          <a:lstStyle>
            <a:lvl1pPr lvl="0" algn="ctr">
              <a:spcBef>
                <a:spcPts val="590"/>
              </a:spcBef>
              <a:spcAft>
                <a:spcPts val="0"/>
              </a:spcAft>
              <a:buClr>
                <a:srgbClr val="888888"/>
              </a:buClr>
              <a:buSzPts val="3200"/>
              <a:buNone/>
              <a:defRPr>
                <a:solidFill>
                  <a:srgbClr val="888888"/>
                </a:solidFill>
              </a:defRPr>
            </a:lvl1pPr>
            <a:lvl2pPr lvl="1" algn="ctr">
              <a:spcBef>
                <a:spcPts val="516"/>
              </a:spcBef>
              <a:spcAft>
                <a:spcPts val="0"/>
              </a:spcAft>
              <a:buClr>
                <a:srgbClr val="888888"/>
              </a:buClr>
              <a:buSzPts val="2800"/>
              <a:buNone/>
              <a:defRPr>
                <a:solidFill>
                  <a:srgbClr val="888888"/>
                </a:solidFill>
              </a:defRPr>
            </a:lvl2pPr>
            <a:lvl3pPr lvl="2" algn="ctr">
              <a:spcBef>
                <a:spcPts val="442"/>
              </a:spcBef>
              <a:spcAft>
                <a:spcPts val="0"/>
              </a:spcAft>
              <a:buClr>
                <a:srgbClr val="888888"/>
              </a:buClr>
              <a:buSzPts val="2400"/>
              <a:buNone/>
              <a:defRPr>
                <a:solidFill>
                  <a:srgbClr val="888888"/>
                </a:solidFill>
              </a:defRPr>
            </a:lvl3pPr>
            <a:lvl4pPr lvl="3" algn="ctr">
              <a:spcBef>
                <a:spcPts val="369"/>
              </a:spcBef>
              <a:spcAft>
                <a:spcPts val="0"/>
              </a:spcAft>
              <a:buClr>
                <a:srgbClr val="888888"/>
              </a:buClr>
              <a:buSzPts val="2000"/>
              <a:buNone/>
              <a:defRPr>
                <a:solidFill>
                  <a:srgbClr val="888888"/>
                </a:solidFill>
              </a:defRPr>
            </a:lvl4pPr>
            <a:lvl5pPr lvl="4" algn="ctr">
              <a:spcBef>
                <a:spcPts val="369"/>
              </a:spcBef>
              <a:spcAft>
                <a:spcPts val="0"/>
              </a:spcAft>
              <a:buClr>
                <a:srgbClr val="888888"/>
              </a:buClr>
              <a:buSzPts val="2000"/>
              <a:buNone/>
              <a:defRPr>
                <a:solidFill>
                  <a:srgbClr val="888888"/>
                </a:solidFill>
              </a:defRPr>
            </a:lvl5pPr>
            <a:lvl6pPr lvl="5" algn="ctr">
              <a:spcBef>
                <a:spcPts val="369"/>
              </a:spcBef>
              <a:spcAft>
                <a:spcPts val="0"/>
              </a:spcAft>
              <a:buClr>
                <a:srgbClr val="888888"/>
              </a:buClr>
              <a:buSzPts val="2000"/>
              <a:buNone/>
              <a:defRPr>
                <a:solidFill>
                  <a:srgbClr val="888888"/>
                </a:solidFill>
              </a:defRPr>
            </a:lvl6pPr>
            <a:lvl7pPr lvl="6" algn="ctr">
              <a:spcBef>
                <a:spcPts val="369"/>
              </a:spcBef>
              <a:spcAft>
                <a:spcPts val="0"/>
              </a:spcAft>
              <a:buClr>
                <a:srgbClr val="888888"/>
              </a:buClr>
              <a:buSzPts val="2000"/>
              <a:buNone/>
              <a:defRPr>
                <a:solidFill>
                  <a:srgbClr val="888888"/>
                </a:solidFill>
              </a:defRPr>
            </a:lvl7pPr>
            <a:lvl8pPr lvl="7" algn="ctr">
              <a:spcBef>
                <a:spcPts val="369"/>
              </a:spcBef>
              <a:spcAft>
                <a:spcPts val="0"/>
              </a:spcAft>
              <a:buClr>
                <a:srgbClr val="888888"/>
              </a:buClr>
              <a:buSzPts val="2000"/>
              <a:buNone/>
              <a:defRPr>
                <a:solidFill>
                  <a:srgbClr val="888888"/>
                </a:solidFill>
              </a:defRPr>
            </a:lvl8pPr>
            <a:lvl9pPr lvl="8" algn="ctr">
              <a:spcBef>
                <a:spcPts val="369"/>
              </a:spcBef>
              <a:spcAft>
                <a:spcPts val="0"/>
              </a:spcAft>
              <a:buClr>
                <a:srgbClr val="888888"/>
              </a:buClr>
              <a:buSzPts val="2000"/>
              <a:buNone/>
              <a:defRPr>
                <a:solidFill>
                  <a:srgbClr val="888888"/>
                </a:solidFill>
              </a:defRPr>
            </a:lvl9pPr>
          </a:lstStyle>
          <a:p>
            <a:endParaRPr/>
          </a:p>
        </p:txBody>
      </p:sp>
      <p:sp>
        <p:nvSpPr>
          <p:cNvPr id="4" name="Google Shape;12;p42"/>
          <p:cNvSpPr txBox="1">
            <a:spLocks noGrp="1"/>
          </p:cNvSpPr>
          <p:nvPr>
            <p:ph type="dt" idx="11"/>
          </p:nvPr>
        </p:nvSpPr>
        <p:spPr>
          <a:ln/>
        </p:spPr>
        <p:txBody>
          <a:bodyPr/>
          <a:lstStyle>
            <a:lvl1pPr>
              <a:defRPr/>
            </a:lvl1pPr>
          </a:lstStyle>
          <a:p>
            <a:pPr>
              <a:defRPr/>
            </a:pPr>
            <a:endParaRPr lang="en-US"/>
          </a:p>
        </p:txBody>
      </p:sp>
      <p:sp>
        <p:nvSpPr>
          <p:cNvPr id="5" name="Google Shape;13;p42"/>
          <p:cNvSpPr txBox="1">
            <a:spLocks noGrp="1"/>
          </p:cNvSpPr>
          <p:nvPr>
            <p:ph type="ftr" idx="12"/>
          </p:nvPr>
        </p:nvSpPr>
        <p:spPr>
          <a:ln/>
        </p:spPr>
        <p:txBody>
          <a:bodyPr/>
          <a:lstStyle>
            <a:lvl1pPr>
              <a:defRPr/>
            </a:lvl1pPr>
          </a:lstStyle>
          <a:p>
            <a:pPr>
              <a:defRPr/>
            </a:pPr>
            <a:endParaRPr lang="en-US"/>
          </a:p>
        </p:txBody>
      </p:sp>
      <p:sp>
        <p:nvSpPr>
          <p:cNvPr id="6" name="Google Shape;14;p42"/>
          <p:cNvSpPr txBox="1">
            <a:spLocks noGrp="1"/>
          </p:cNvSpPr>
          <p:nvPr>
            <p:ph type="sldNum" idx="13"/>
          </p:nvPr>
        </p:nvSpPr>
        <p:spPr>
          <a:ln/>
        </p:spPr>
        <p:txBody>
          <a:bodyPr/>
          <a:lstStyle>
            <a:lvl1pPr>
              <a:defRPr/>
            </a:lvl1pPr>
          </a:lstStyle>
          <a:p>
            <a:fld id="{9BD03DBC-56AA-47DF-951A-D9F1ECCC5F33}" type="slidenum">
              <a:rPr lang="en-IN" altLang="en-US"/>
              <a:pPr/>
              <a:t>‹#›</a:t>
            </a:fld>
            <a:endParaRPr lang="en-US" altLang="en-US"/>
          </a:p>
        </p:txBody>
      </p:sp>
    </p:spTree>
    <p:extLst>
      <p:ext uri="{BB962C8B-B14F-4D97-AF65-F5344CB8AC3E}">
        <p14:creationId xmlns:p14="http://schemas.microsoft.com/office/powerpoint/2010/main" val="1118315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44"/>
          <p:cNvSpPr txBox="1">
            <a:spLocks noGrp="1"/>
          </p:cNvSpPr>
          <p:nvPr>
            <p:ph type="title"/>
          </p:nvPr>
        </p:nvSpPr>
        <p:spPr>
          <a:xfrm>
            <a:off x="504190" y="253023"/>
            <a:ext cx="9075420" cy="1053042"/>
          </a:xfrm>
          <a:prstGeom prst="rect">
            <a:avLst/>
          </a:prstGeom>
          <a:noFill/>
          <a:ln>
            <a:noFill/>
          </a:ln>
        </p:spPr>
        <p:txBody>
          <a:bodyPr spcFirstLastPara="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44"/>
          <p:cNvSpPr txBox="1">
            <a:spLocks noGrp="1"/>
          </p:cNvSpPr>
          <p:nvPr>
            <p:ph type="body" idx="1"/>
          </p:nvPr>
        </p:nvSpPr>
        <p:spPr>
          <a:xfrm>
            <a:off x="504190" y="1474259"/>
            <a:ext cx="9075420" cy="4169753"/>
          </a:xfrm>
          <a:prstGeom prst="rect">
            <a:avLst/>
          </a:prstGeom>
          <a:noFill/>
          <a:ln>
            <a:noFill/>
          </a:ln>
        </p:spPr>
        <p:txBody>
          <a:bodyPr spcFirstLastPara="1">
            <a:noAutofit/>
          </a:bodyPr>
          <a:lstStyle>
            <a:lvl1pPr marL="421218" lvl="0" indent="-315914" algn="l">
              <a:spcBef>
                <a:spcPts val="332"/>
              </a:spcBef>
              <a:spcAft>
                <a:spcPts val="0"/>
              </a:spcAft>
              <a:buClr>
                <a:schemeClr val="dk1"/>
              </a:buClr>
              <a:buSzPts val="1800"/>
              <a:buChar char="•"/>
              <a:defRPr/>
            </a:lvl1pPr>
            <a:lvl2pPr marL="842437" lvl="1" indent="-315914" algn="l">
              <a:spcBef>
                <a:spcPts val="332"/>
              </a:spcBef>
              <a:spcAft>
                <a:spcPts val="0"/>
              </a:spcAft>
              <a:buClr>
                <a:schemeClr val="dk1"/>
              </a:buClr>
              <a:buSzPts val="1800"/>
              <a:buChar char="–"/>
              <a:defRPr/>
            </a:lvl2pPr>
            <a:lvl3pPr marL="1263655" lvl="2" indent="-315914" algn="l">
              <a:spcBef>
                <a:spcPts val="332"/>
              </a:spcBef>
              <a:spcAft>
                <a:spcPts val="0"/>
              </a:spcAft>
              <a:buClr>
                <a:schemeClr val="dk1"/>
              </a:buClr>
              <a:buSzPts val="1800"/>
              <a:buChar char="•"/>
              <a:defRPr/>
            </a:lvl3pPr>
            <a:lvl4pPr marL="1684873" lvl="3" indent="-315914" algn="l">
              <a:spcBef>
                <a:spcPts val="332"/>
              </a:spcBef>
              <a:spcAft>
                <a:spcPts val="0"/>
              </a:spcAft>
              <a:buClr>
                <a:schemeClr val="dk1"/>
              </a:buClr>
              <a:buSzPts val="1800"/>
              <a:buChar char="–"/>
              <a:defRPr/>
            </a:lvl4pPr>
            <a:lvl5pPr marL="2106092" lvl="4" indent="-315914" algn="l">
              <a:spcBef>
                <a:spcPts val="332"/>
              </a:spcBef>
              <a:spcAft>
                <a:spcPts val="0"/>
              </a:spcAft>
              <a:buClr>
                <a:schemeClr val="dk1"/>
              </a:buClr>
              <a:buSzPts val="1800"/>
              <a:buChar char="»"/>
              <a:defRPr/>
            </a:lvl5pPr>
            <a:lvl6pPr marL="2527310" lvl="5" indent="-315914" algn="l">
              <a:spcBef>
                <a:spcPts val="332"/>
              </a:spcBef>
              <a:spcAft>
                <a:spcPts val="0"/>
              </a:spcAft>
              <a:buClr>
                <a:schemeClr val="dk1"/>
              </a:buClr>
              <a:buSzPts val="1800"/>
              <a:buChar char="•"/>
              <a:defRPr/>
            </a:lvl6pPr>
            <a:lvl7pPr marL="2948529" lvl="6" indent="-315914" algn="l">
              <a:spcBef>
                <a:spcPts val="332"/>
              </a:spcBef>
              <a:spcAft>
                <a:spcPts val="0"/>
              </a:spcAft>
              <a:buClr>
                <a:schemeClr val="dk1"/>
              </a:buClr>
              <a:buSzPts val="1800"/>
              <a:buChar char="•"/>
              <a:defRPr/>
            </a:lvl7pPr>
            <a:lvl8pPr marL="3369747" lvl="7" indent="-315914" algn="l">
              <a:spcBef>
                <a:spcPts val="332"/>
              </a:spcBef>
              <a:spcAft>
                <a:spcPts val="0"/>
              </a:spcAft>
              <a:buClr>
                <a:schemeClr val="dk1"/>
              </a:buClr>
              <a:buSzPts val="1800"/>
              <a:buChar char="•"/>
              <a:defRPr/>
            </a:lvl8pPr>
            <a:lvl9pPr marL="3790965" lvl="8" indent="-315914" algn="l">
              <a:spcBef>
                <a:spcPts val="332"/>
              </a:spcBef>
              <a:spcAft>
                <a:spcPts val="0"/>
              </a:spcAft>
              <a:buClr>
                <a:schemeClr val="dk1"/>
              </a:buClr>
              <a:buSzPts val="1800"/>
              <a:buChar char="•"/>
              <a:defRPr/>
            </a:lvl9pPr>
          </a:lstStyle>
          <a:p>
            <a:endParaRPr/>
          </a:p>
        </p:txBody>
      </p:sp>
      <p:sp>
        <p:nvSpPr>
          <p:cNvPr id="4" name="Google Shape;12;p42"/>
          <p:cNvSpPr txBox="1">
            <a:spLocks noGrp="1"/>
          </p:cNvSpPr>
          <p:nvPr>
            <p:ph type="dt" idx="11"/>
          </p:nvPr>
        </p:nvSpPr>
        <p:spPr>
          <a:ln/>
        </p:spPr>
        <p:txBody>
          <a:bodyPr/>
          <a:lstStyle>
            <a:lvl1pPr>
              <a:defRPr/>
            </a:lvl1pPr>
          </a:lstStyle>
          <a:p>
            <a:pPr>
              <a:defRPr/>
            </a:pPr>
            <a:endParaRPr lang="en-US"/>
          </a:p>
        </p:txBody>
      </p:sp>
      <p:sp>
        <p:nvSpPr>
          <p:cNvPr id="5" name="Google Shape;13;p42"/>
          <p:cNvSpPr txBox="1">
            <a:spLocks noGrp="1"/>
          </p:cNvSpPr>
          <p:nvPr>
            <p:ph type="ftr" idx="12"/>
          </p:nvPr>
        </p:nvSpPr>
        <p:spPr>
          <a:ln/>
        </p:spPr>
        <p:txBody>
          <a:bodyPr/>
          <a:lstStyle>
            <a:lvl1pPr>
              <a:defRPr/>
            </a:lvl1pPr>
          </a:lstStyle>
          <a:p>
            <a:pPr>
              <a:defRPr/>
            </a:pPr>
            <a:endParaRPr lang="en-US"/>
          </a:p>
        </p:txBody>
      </p:sp>
      <p:sp>
        <p:nvSpPr>
          <p:cNvPr id="6" name="Google Shape;14;p42"/>
          <p:cNvSpPr txBox="1">
            <a:spLocks noGrp="1"/>
          </p:cNvSpPr>
          <p:nvPr>
            <p:ph type="sldNum" idx="13"/>
          </p:nvPr>
        </p:nvSpPr>
        <p:spPr>
          <a:ln/>
        </p:spPr>
        <p:txBody>
          <a:bodyPr/>
          <a:lstStyle>
            <a:lvl1pPr>
              <a:defRPr/>
            </a:lvl1pPr>
          </a:lstStyle>
          <a:p>
            <a:fld id="{0279F9F2-024B-4387-9AF6-C2FE69AAA38C}" type="slidenum">
              <a:rPr lang="en-IN" altLang="en-US"/>
              <a:pPr/>
              <a:t>‹#›</a:t>
            </a:fld>
            <a:endParaRPr lang="en-US" altLang="en-US"/>
          </a:p>
        </p:txBody>
      </p:sp>
    </p:spTree>
    <p:extLst>
      <p:ext uri="{BB962C8B-B14F-4D97-AF65-F5344CB8AC3E}">
        <p14:creationId xmlns:p14="http://schemas.microsoft.com/office/powerpoint/2010/main" val="863677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45"/>
          <p:cNvSpPr txBox="1">
            <a:spLocks noGrp="1"/>
          </p:cNvSpPr>
          <p:nvPr>
            <p:ph type="title"/>
          </p:nvPr>
        </p:nvSpPr>
        <p:spPr>
          <a:xfrm>
            <a:off x="796551" y="4060061"/>
            <a:ext cx="8571230" cy="1254875"/>
          </a:xfrm>
          <a:prstGeom prst="rect">
            <a:avLst/>
          </a:prstGeom>
          <a:noFill/>
          <a:ln>
            <a:noFill/>
          </a:ln>
        </p:spPr>
        <p:txBody>
          <a:bodyPr spcFirstLastPara="1" anchor="t">
            <a:noAutofit/>
          </a:bodyPr>
          <a:lstStyle>
            <a:lvl1pPr lvl="0" algn="l">
              <a:spcBef>
                <a:spcPts val="0"/>
              </a:spcBef>
              <a:spcAft>
                <a:spcPts val="0"/>
              </a:spcAft>
              <a:buSzPts val="1400"/>
              <a:buNone/>
              <a:defRPr sz="3685"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45"/>
          <p:cNvSpPr txBox="1">
            <a:spLocks noGrp="1"/>
          </p:cNvSpPr>
          <p:nvPr>
            <p:ph type="body" idx="1"/>
          </p:nvPr>
        </p:nvSpPr>
        <p:spPr>
          <a:xfrm>
            <a:off x="796551" y="2677944"/>
            <a:ext cx="8571230" cy="1382117"/>
          </a:xfrm>
          <a:prstGeom prst="rect">
            <a:avLst/>
          </a:prstGeom>
          <a:noFill/>
          <a:ln>
            <a:noFill/>
          </a:ln>
        </p:spPr>
        <p:txBody>
          <a:bodyPr spcFirstLastPara="1" anchor="b">
            <a:noAutofit/>
          </a:bodyPr>
          <a:lstStyle>
            <a:lvl1pPr marL="421218" lvl="0" indent="-210609" algn="l">
              <a:spcBef>
                <a:spcPts val="369"/>
              </a:spcBef>
              <a:spcAft>
                <a:spcPts val="0"/>
              </a:spcAft>
              <a:buClr>
                <a:srgbClr val="888888"/>
              </a:buClr>
              <a:buSzPts val="2000"/>
              <a:buNone/>
              <a:defRPr sz="1843">
                <a:solidFill>
                  <a:srgbClr val="888888"/>
                </a:solidFill>
              </a:defRPr>
            </a:lvl1pPr>
            <a:lvl2pPr marL="842437" lvl="1" indent="-210609" algn="l">
              <a:spcBef>
                <a:spcPts val="332"/>
              </a:spcBef>
              <a:spcAft>
                <a:spcPts val="0"/>
              </a:spcAft>
              <a:buClr>
                <a:srgbClr val="888888"/>
              </a:buClr>
              <a:buSzPts val="1800"/>
              <a:buNone/>
              <a:defRPr sz="1658">
                <a:solidFill>
                  <a:srgbClr val="888888"/>
                </a:solidFill>
              </a:defRPr>
            </a:lvl2pPr>
            <a:lvl3pPr marL="1263655" lvl="2" indent="-210609" algn="l">
              <a:spcBef>
                <a:spcPts val="295"/>
              </a:spcBef>
              <a:spcAft>
                <a:spcPts val="0"/>
              </a:spcAft>
              <a:buClr>
                <a:srgbClr val="888888"/>
              </a:buClr>
              <a:buSzPts val="1600"/>
              <a:buNone/>
              <a:defRPr sz="1474">
                <a:solidFill>
                  <a:srgbClr val="888888"/>
                </a:solidFill>
              </a:defRPr>
            </a:lvl3pPr>
            <a:lvl4pPr marL="1684873" lvl="3" indent="-210609" algn="l">
              <a:spcBef>
                <a:spcPts val="258"/>
              </a:spcBef>
              <a:spcAft>
                <a:spcPts val="0"/>
              </a:spcAft>
              <a:buClr>
                <a:srgbClr val="888888"/>
              </a:buClr>
              <a:buSzPts val="1400"/>
              <a:buNone/>
              <a:defRPr sz="1290">
                <a:solidFill>
                  <a:srgbClr val="888888"/>
                </a:solidFill>
              </a:defRPr>
            </a:lvl4pPr>
            <a:lvl5pPr marL="2106092" lvl="4" indent="-210609" algn="l">
              <a:spcBef>
                <a:spcPts val="258"/>
              </a:spcBef>
              <a:spcAft>
                <a:spcPts val="0"/>
              </a:spcAft>
              <a:buClr>
                <a:srgbClr val="888888"/>
              </a:buClr>
              <a:buSzPts val="1400"/>
              <a:buNone/>
              <a:defRPr sz="1290">
                <a:solidFill>
                  <a:srgbClr val="888888"/>
                </a:solidFill>
              </a:defRPr>
            </a:lvl5pPr>
            <a:lvl6pPr marL="2527310" lvl="5" indent="-210609" algn="l">
              <a:spcBef>
                <a:spcPts val="258"/>
              </a:spcBef>
              <a:spcAft>
                <a:spcPts val="0"/>
              </a:spcAft>
              <a:buClr>
                <a:srgbClr val="888888"/>
              </a:buClr>
              <a:buSzPts val="1400"/>
              <a:buNone/>
              <a:defRPr sz="1290">
                <a:solidFill>
                  <a:srgbClr val="888888"/>
                </a:solidFill>
              </a:defRPr>
            </a:lvl6pPr>
            <a:lvl7pPr marL="2948529" lvl="6" indent="-210609" algn="l">
              <a:spcBef>
                <a:spcPts val="258"/>
              </a:spcBef>
              <a:spcAft>
                <a:spcPts val="0"/>
              </a:spcAft>
              <a:buClr>
                <a:srgbClr val="888888"/>
              </a:buClr>
              <a:buSzPts val="1400"/>
              <a:buNone/>
              <a:defRPr sz="1290">
                <a:solidFill>
                  <a:srgbClr val="888888"/>
                </a:solidFill>
              </a:defRPr>
            </a:lvl7pPr>
            <a:lvl8pPr marL="3369747" lvl="7" indent="-210609" algn="l">
              <a:spcBef>
                <a:spcPts val="258"/>
              </a:spcBef>
              <a:spcAft>
                <a:spcPts val="0"/>
              </a:spcAft>
              <a:buClr>
                <a:srgbClr val="888888"/>
              </a:buClr>
              <a:buSzPts val="1400"/>
              <a:buNone/>
              <a:defRPr sz="1290">
                <a:solidFill>
                  <a:srgbClr val="888888"/>
                </a:solidFill>
              </a:defRPr>
            </a:lvl8pPr>
            <a:lvl9pPr marL="3790965" lvl="8" indent="-210609" algn="l">
              <a:spcBef>
                <a:spcPts val="258"/>
              </a:spcBef>
              <a:spcAft>
                <a:spcPts val="0"/>
              </a:spcAft>
              <a:buClr>
                <a:srgbClr val="888888"/>
              </a:buClr>
              <a:buSzPts val="1400"/>
              <a:buNone/>
              <a:defRPr sz="1290">
                <a:solidFill>
                  <a:srgbClr val="888888"/>
                </a:solidFill>
              </a:defRPr>
            </a:lvl9pPr>
          </a:lstStyle>
          <a:p>
            <a:endParaRPr/>
          </a:p>
        </p:txBody>
      </p:sp>
      <p:sp>
        <p:nvSpPr>
          <p:cNvPr id="4" name="Google Shape;12;p42"/>
          <p:cNvSpPr txBox="1">
            <a:spLocks noGrp="1"/>
          </p:cNvSpPr>
          <p:nvPr>
            <p:ph type="dt" idx="11"/>
          </p:nvPr>
        </p:nvSpPr>
        <p:spPr>
          <a:ln/>
        </p:spPr>
        <p:txBody>
          <a:bodyPr/>
          <a:lstStyle>
            <a:lvl1pPr>
              <a:defRPr/>
            </a:lvl1pPr>
          </a:lstStyle>
          <a:p>
            <a:pPr>
              <a:defRPr/>
            </a:pPr>
            <a:endParaRPr lang="en-US"/>
          </a:p>
        </p:txBody>
      </p:sp>
      <p:sp>
        <p:nvSpPr>
          <p:cNvPr id="5" name="Google Shape;13;p42"/>
          <p:cNvSpPr txBox="1">
            <a:spLocks noGrp="1"/>
          </p:cNvSpPr>
          <p:nvPr>
            <p:ph type="ftr" idx="12"/>
          </p:nvPr>
        </p:nvSpPr>
        <p:spPr>
          <a:ln/>
        </p:spPr>
        <p:txBody>
          <a:bodyPr/>
          <a:lstStyle>
            <a:lvl1pPr>
              <a:defRPr/>
            </a:lvl1pPr>
          </a:lstStyle>
          <a:p>
            <a:pPr>
              <a:defRPr/>
            </a:pPr>
            <a:endParaRPr lang="en-US"/>
          </a:p>
        </p:txBody>
      </p:sp>
      <p:sp>
        <p:nvSpPr>
          <p:cNvPr id="6" name="Google Shape;14;p42"/>
          <p:cNvSpPr txBox="1">
            <a:spLocks noGrp="1"/>
          </p:cNvSpPr>
          <p:nvPr>
            <p:ph type="sldNum" idx="13"/>
          </p:nvPr>
        </p:nvSpPr>
        <p:spPr>
          <a:ln/>
        </p:spPr>
        <p:txBody>
          <a:bodyPr/>
          <a:lstStyle>
            <a:lvl1pPr>
              <a:defRPr/>
            </a:lvl1pPr>
          </a:lstStyle>
          <a:p>
            <a:fld id="{D25381A2-7A97-4F44-9EEB-9F4190A269D9}" type="slidenum">
              <a:rPr lang="en-IN" altLang="en-US"/>
              <a:pPr/>
              <a:t>‹#›</a:t>
            </a:fld>
            <a:endParaRPr lang="en-US" altLang="en-US"/>
          </a:p>
        </p:txBody>
      </p:sp>
    </p:spTree>
    <p:extLst>
      <p:ext uri="{BB962C8B-B14F-4D97-AF65-F5344CB8AC3E}">
        <p14:creationId xmlns:p14="http://schemas.microsoft.com/office/powerpoint/2010/main" val="963168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46"/>
          <p:cNvSpPr txBox="1">
            <a:spLocks noGrp="1"/>
          </p:cNvSpPr>
          <p:nvPr>
            <p:ph type="title"/>
          </p:nvPr>
        </p:nvSpPr>
        <p:spPr>
          <a:xfrm>
            <a:off x="504190" y="253023"/>
            <a:ext cx="9075420" cy="1053042"/>
          </a:xfrm>
          <a:prstGeom prst="rect">
            <a:avLst/>
          </a:prstGeom>
          <a:noFill/>
          <a:ln>
            <a:noFill/>
          </a:ln>
        </p:spPr>
        <p:txBody>
          <a:bodyPr spcFirstLastPara="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5" name="Google Shape;35;p46"/>
          <p:cNvSpPr txBox="1">
            <a:spLocks noGrp="1"/>
          </p:cNvSpPr>
          <p:nvPr>
            <p:ph type="body" idx="1"/>
          </p:nvPr>
        </p:nvSpPr>
        <p:spPr>
          <a:xfrm>
            <a:off x="504190" y="1474259"/>
            <a:ext cx="4453678" cy="4169753"/>
          </a:xfrm>
          <a:prstGeom prst="rect">
            <a:avLst/>
          </a:prstGeom>
          <a:noFill/>
          <a:ln>
            <a:noFill/>
          </a:ln>
        </p:spPr>
        <p:txBody>
          <a:bodyPr spcFirstLastPara="1">
            <a:noAutofit/>
          </a:bodyPr>
          <a:lstStyle>
            <a:lvl1pPr marL="421218" lvl="0" indent="-374416" algn="l">
              <a:spcBef>
                <a:spcPts val="516"/>
              </a:spcBef>
              <a:spcAft>
                <a:spcPts val="0"/>
              </a:spcAft>
              <a:buClr>
                <a:schemeClr val="dk1"/>
              </a:buClr>
              <a:buSzPts val="2800"/>
              <a:buChar char="•"/>
              <a:defRPr sz="2580"/>
            </a:lvl1pPr>
            <a:lvl2pPr marL="842437" lvl="1" indent="-351015" algn="l">
              <a:spcBef>
                <a:spcPts val="442"/>
              </a:spcBef>
              <a:spcAft>
                <a:spcPts val="0"/>
              </a:spcAft>
              <a:buClr>
                <a:schemeClr val="dk1"/>
              </a:buClr>
              <a:buSzPts val="2400"/>
              <a:buChar char="–"/>
              <a:defRPr sz="2211"/>
            </a:lvl2pPr>
            <a:lvl3pPr marL="1263655" lvl="2" indent="-327614" algn="l">
              <a:spcBef>
                <a:spcPts val="369"/>
              </a:spcBef>
              <a:spcAft>
                <a:spcPts val="0"/>
              </a:spcAft>
              <a:buClr>
                <a:schemeClr val="dk1"/>
              </a:buClr>
              <a:buSzPts val="2000"/>
              <a:buChar char="•"/>
              <a:defRPr sz="1843"/>
            </a:lvl3pPr>
            <a:lvl4pPr marL="1684873" lvl="3" indent="-315914" algn="l">
              <a:spcBef>
                <a:spcPts val="332"/>
              </a:spcBef>
              <a:spcAft>
                <a:spcPts val="0"/>
              </a:spcAft>
              <a:buClr>
                <a:schemeClr val="dk1"/>
              </a:buClr>
              <a:buSzPts val="1800"/>
              <a:buChar char="–"/>
              <a:defRPr sz="1658"/>
            </a:lvl4pPr>
            <a:lvl5pPr marL="2106092" lvl="4" indent="-315914" algn="l">
              <a:spcBef>
                <a:spcPts val="332"/>
              </a:spcBef>
              <a:spcAft>
                <a:spcPts val="0"/>
              </a:spcAft>
              <a:buClr>
                <a:schemeClr val="dk1"/>
              </a:buClr>
              <a:buSzPts val="1800"/>
              <a:buChar char="»"/>
              <a:defRPr sz="1658"/>
            </a:lvl5pPr>
            <a:lvl6pPr marL="2527310" lvl="5" indent="-315914" algn="l">
              <a:spcBef>
                <a:spcPts val="332"/>
              </a:spcBef>
              <a:spcAft>
                <a:spcPts val="0"/>
              </a:spcAft>
              <a:buClr>
                <a:schemeClr val="dk1"/>
              </a:buClr>
              <a:buSzPts val="1800"/>
              <a:buChar char="•"/>
              <a:defRPr sz="1658"/>
            </a:lvl6pPr>
            <a:lvl7pPr marL="2948529" lvl="6" indent="-315914" algn="l">
              <a:spcBef>
                <a:spcPts val="332"/>
              </a:spcBef>
              <a:spcAft>
                <a:spcPts val="0"/>
              </a:spcAft>
              <a:buClr>
                <a:schemeClr val="dk1"/>
              </a:buClr>
              <a:buSzPts val="1800"/>
              <a:buChar char="•"/>
              <a:defRPr sz="1658"/>
            </a:lvl7pPr>
            <a:lvl8pPr marL="3369747" lvl="7" indent="-315914" algn="l">
              <a:spcBef>
                <a:spcPts val="332"/>
              </a:spcBef>
              <a:spcAft>
                <a:spcPts val="0"/>
              </a:spcAft>
              <a:buClr>
                <a:schemeClr val="dk1"/>
              </a:buClr>
              <a:buSzPts val="1800"/>
              <a:buChar char="•"/>
              <a:defRPr sz="1658"/>
            </a:lvl8pPr>
            <a:lvl9pPr marL="3790965" lvl="8" indent="-315914" algn="l">
              <a:spcBef>
                <a:spcPts val="332"/>
              </a:spcBef>
              <a:spcAft>
                <a:spcPts val="0"/>
              </a:spcAft>
              <a:buClr>
                <a:schemeClr val="dk1"/>
              </a:buClr>
              <a:buSzPts val="1800"/>
              <a:buChar char="•"/>
              <a:defRPr sz="1658"/>
            </a:lvl9pPr>
          </a:lstStyle>
          <a:p>
            <a:endParaRPr/>
          </a:p>
        </p:txBody>
      </p:sp>
      <p:sp>
        <p:nvSpPr>
          <p:cNvPr id="36" name="Google Shape;36;p46"/>
          <p:cNvSpPr txBox="1">
            <a:spLocks noGrp="1"/>
          </p:cNvSpPr>
          <p:nvPr>
            <p:ph type="body" idx="2"/>
          </p:nvPr>
        </p:nvSpPr>
        <p:spPr>
          <a:xfrm>
            <a:off x="5125932" y="1474259"/>
            <a:ext cx="4453678" cy="4169753"/>
          </a:xfrm>
          <a:prstGeom prst="rect">
            <a:avLst/>
          </a:prstGeom>
          <a:noFill/>
          <a:ln>
            <a:noFill/>
          </a:ln>
        </p:spPr>
        <p:txBody>
          <a:bodyPr spcFirstLastPara="1">
            <a:noAutofit/>
          </a:bodyPr>
          <a:lstStyle>
            <a:lvl1pPr marL="421218" lvl="0" indent="-374416" algn="l">
              <a:spcBef>
                <a:spcPts val="516"/>
              </a:spcBef>
              <a:spcAft>
                <a:spcPts val="0"/>
              </a:spcAft>
              <a:buClr>
                <a:schemeClr val="dk1"/>
              </a:buClr>
              <a:buSzPts val="2800"/>
              <a:buChar char="•"/>
              <a:defRPr sz="2580"/>
            </a:lvl1pPr>
            <a:lvl2pPr marL="842437" lvl="1" indent="-351015" algn="l">
              <a:spcBef>
                <a:spcPts val="442"/>
              </a:spcBef>
              <a:spcAft>
                <a:spcPts val="0"/>
              </a:spcAft>
              <a:buClr>
                <a:schemeClr val="dk1"/>
              </a:buClr>
              <a:buSzPts val="2400"/>
              <a:buChar char="–"/>
              <a:defRPr sz="2211"/>
            </a:lvl2pPr>
            <a:lvl3pPr marL="1263655" lvl="2" indent="-327614" algn="l">
              <a:spcBef>
                <a:spcPts val="369"/>
              </a:spcBef>
              <a:spcAft>
                <a:spcPts val="0"/>
              </a:spcAft>
              <a:buClr>
                <a:schemeClr val="dk1"/>
              </a:buClr>
              <a:buSzPts val="2000"/>
              <a:buChar char="•"/>
              <a:defRPr sz="1843"/>
            </a:lvl3pPr>
            <a:lvl4pPr marL="1684873" lvl="3" indent="-315914" algn="l">
              <a:spcBef>
                <a:spcPts val="332"/>
              </a:spcBef>
              <a:spcAft>
                <a:spcPts val="0"/>
              </a:spcAft>
              <a:buClr>
                <a:schemeClr val="dk1"/>
              </a:buClr>
              <a:buSzPts val="1800"/>
              <a:buChar char="–"/>
              <a:defRPr sz="1658"/>
            </a:lvl4pPr>
            <a:lvl5pPr marL="2106092" lvl="4" indent="-315914" algn="l">
              <a:spcBef>
                <a:spcPts val="332"/>
              </a:spcBef>
              <a:spcAft>
                <a:spcPts val="0"/>
              </a:spcAft>
              <a:buClr>
                <a:schemeClr val="dk1"/>
              </a:buClr>
              <a:buSzPts val="1800"/>
              <a:buChar char="»"/>
              <a:defRPr sz="1658"/>
            </a:lvl5pPr>
            <a:lvl6pPr marL="2527310" lvl="5" indent="-315914" algn="l">
              <a:spcBef>
                <a:spcPts val="332"/>
              </a:spcBef>
              <a:spcAft>
                <a:spcPts val="0"/>
              </a:spcAft>
              <a:buClr>
                <a:schemeClr val="dk1"/>
              </a:buClr>
              <a:buSzPts val="1800"/>
              <a:buChar char="•"/>
              <a:defRPr sz="1658"/>
            </a:lvl6pPr>
            <a:lvl7pPr marL="2948529" lvl="6" indent="-315914" algn="l">
              <a:spcBef>
                <a:spcPts val="332"/>
              </a:spcBef>
              <a:spcAft>
                <a:spcPts val="0"/>
              </a:spcAft>
              <a:buClr>
                <a:schemeClr val="dk1"/>
              </a:buClr>
              <a:buSzPts val="1800"/>
              <a:buChar char="•"/>
              <a:defRPr sz="1658"/>
            </a:lvl7pPr>
            <a:lvl8pPr marL="3369747" lvl="7" indent="-315914" algn="l">
              <a:spcBef>
                <a:spcPts val="332"/>
              </a:spcBef>
              <a:spcAft>
                <a:spcPts val="0"/>
              </a:spcAft>
              <a:buClr>
                <a:schemeClr val="dk1"/>
              </a:buClr>
              <a:buSzPts val="1800"/>
              <a:buChar char="•"/>
              <a:defRPr sz="1658"/>
            </a:lvl8pPr>
            <a:lvl9pPr marL="3790965" lvl="8" indent="-315914" algn="l">
              <a:spcBef>
                <a:spcPts val="332"/>
              </a:spcBef>
              <a:spcAft>
                <a:spcPts val="0"/>
              </a:spcAft>
              <a:buClr>
                <a:schemeClr val="dk1"/>
              </a:buClr>
              <a:buSzPts val="1800"/>
              <a:buChar char="•"/>
              <a:defRPr sz="1658"/>
            </a:lvl9pPr>
          </a:lstStyle>
          <a:p>
            <a:endParaRPr/>
          </a:p>
        </p:txBody>
      </p:sp>
      <p:sp>
        <p:nvSpPr>
          <p:cNvPr id="5" name="Google Shape;12;p42"/>
          <p:cNvSpPr txBox="1">
            <a:spLocks noGrp="1"/>
          </p:cNvSpPr>
          <p:nvPr>
            <p:ph type="dt" idx="11"/>
          </p:nvPr>
        </p:nvSpPr>
        <p:spPr>
          <a:ln/>
        </p:spPr>
        <p:txBody>
          <a:bodyPr/>
          <a:lstStyle>
            <a:lvl1pPr>
              <a:defRPr/>
            </a:lvl1pPr>
          </a:lstStyle>
          <a:p>
            <a:pPr>
              <a:defRPr/>
            </a:pPr>
            <a:endParaRPr lang="en-US"/>
          </a:p>
        </p:txBody>
      </p:sp>
      <p:sp>
        <p:nvSpPr>
          <p:cNvPr id="6" name="Google Shape;13;p42"/>
          <p:cNvSpPr txBox="1">
            <a:spLocks noGrp="1"/>
          </p:cNvSpPr>
          <p:nvPr>
            <p:ph type="ftr" idx="12"/>
          </p:nvPr>
        </p:nvSpPr>
        <p:spPr>
          <a:ln/>
        </p:spPr>
        <p:txBody>
          <a:bodyPr/>
          <a:lstStyle>
            <a:lvl1pPr>
              <a:defRPr/>
            </a:lvl1pPr>
          </a:lstStyle>
          <a:p>
            <a:pPr>
              <a:defRPr/>
            </a:pPr>
            <a:endParaRPr lang="en-US"/>
          </a:p>
        </p:txBody>
      </p:sp>
      <p:sp>
        <p:nvSpPr>
          <p:cNvPr id="7" name="Google Shape;14;p42"/>
          <p:cNvSpPr txBox="1">
            <a:spLocks noGrp="1"/>
          </p:cNvSpPr>
          <p:nvPr>
            <p:ph type="sldNum" idx="13"/>
          </p:nvPr>
        </p:nvSpPr>
        <p:spPr>
          <a:ln/>
        </p:spPr>
        <p:txBody>
          <a:bodyPr/>
          <a:lstStyle>
            <a:lvl1pPr>
              <a:defRPr/>
            </a:lvl1pPr>
          </a:lstStyle>
          <a:p>
            <a:fld id="{16B11499-C1F4-4945-BC24-690511AAF8E0}" type="slidenum">
              <a:rPr lang="en-IN" altLang="en-US"/>
              <a:pPr/>
              <a:t>‹#›</a:t>
            </a:fld>
            <a:endParaRPr lang="en-US" altLang="en-US"/>
          </a:p>
        </p:txBody>
      </p:sp>
    </p:spTree>
    <p:extLst>
      <p:ext uri="{BB962C8B-B14F-4D97-AF65-F5344CB8AC3E}">
        <p14:creationId xmlns:p14="http://schemas.microsoft.com/office/powerpoint/2010/main" val="18265272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332991" y="2276601"/>
            <a:ext cx="7424166" cy="810894"/>
          </a:xfrm>
          <a:prstGeom prst="rect">
            <a:avLst/>
          </a:prstGeom>
        </p:spPr>
        <p:txBody>
          <a:bodyPr wrap="square" lIns="0" tIns="0" rIns="0" bIns="0">
            <a:spAutoFit/>
          </a:bodyPr>
          <a:lstStyle>
            <a:lvl1pPr>
              <a:defRPr sz="2650" b="0" i="0">
                <a:solidFill>
                  <a:schemeClr val="tx1"/>
                </a:solidFill>
                <a:latin typeface="Arial MT"/>
                <a:cs typeface="Arial MT"/>
              </a:defRPr>
            </a:lvl1pPr>
          </a:lstStyle>
          <a:p>
            <a:endParaRPr/>
          </a:p>
        </p:txBody>
      </p:sp>
      <p:sp>
        <p:nvSpPr>
          <p:cNvPr id="3" name="Holder 3"/>
          <p:cNvSpPr>
            <a:spLocks noGrp="1"/>
          </p:cNvSpPr>
          <p:nvPr>
            <p:ph type="body" idx="1"/>
          </p:nvPr>
        </p:nvSpPr>
        <p:spPr>
          <a:xfrm>
            <a:off x="667080" y="1565960"/>
            <a:ext cx="8642350" cy="378332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430651" y="5875972"/>
            <a:ext cx="3228848" cy="31591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4507" y="5875972"/>
            <a:ext cx="2320734" cy="31591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6" name="Holder 6"/>
          <p:cNvSpPr>
            <a:spLocks noGrp="1"/>
          </p:cNvSpPr>
          <p:nvPr>
            <p:ph type="sldNum" sz="quarter" idx="7"/>
          </p:nvPr>
        </p:nvSpPr>
        <p:spPr>
          <a:xfrm>
            <a:off x="7264908" y="5875972"/>
            <a:ext cx="2320734" cy="31591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Google Shape;10;p42"/>
          <p:cNvSpPr txBox="1">
            <a:spLocks noGrp="1"/>
          </p:cNvSpPr>
          <p:nvPr>
            <p:ph type="title"/>
          </p:nvPr>
        </p:nvSpPr>
        <p:spPr bwMode="auto">
          <a:xfrm>
            <a:off x="504190" y="253023"/>
            <a:ext cx="9075420" cy="105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p>
            <a:pPr lvl="0"/>
            <a:endParaRPr lang="en-US" altLang="en-US" smtClean="0">
              <a:sym typeface="Arial" panose="020B0604020202020204" pitchFamily="34" charset="0"/>
            </a:endParaRPr>
          </a:p>
        </p:txBody>
      </p:sp>
      <p:sp>
        <p:nvSpPr>
          <p:cNvPr id="1027" name="Google Shape;11;p42"/>
          <p:cNvSpPr txBox="1">
            <a:spLocks noGrp="1"/>
          </p:cNvSpPr>
          <p:nvPr>
            <p:ph type="body" idx="1"/>
          </p:nvPr>
        </p:nvSpPr>
        <p:spPr bwMode="auto">
          <a:xfrm>
            <a:off x="504190" y="1474259"/>
            <a:ext cx="9075420" cy="4169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t" anchorCtr="0" compatLnSpc="1">
            <a:prstTxWarp prst="textNoShape">
              <a:avLst/>
            </a:prstTxWarp>
          </a:bodyPr>
          <a:lstStyle/>
          <a:p>
            <a:pPr lvl="0"/>
            <a:endParaRPr lang="en-US" altLang="en-US" smtClean="0">
              <a:sym typeface="Arial" panose="020B0604020202020204" pitchFamily="34" charset="0"/>
            </a:endParaRPr>
          </a:p>
        </p:txBody>
      </p:sp>
      <p:sp>
        <p:nvSpPr>
          <p:cNvPr id="1028" name="Google Shape;12;p42"/>
          <p:cNvSpPr txBox="1">
            <a:spLocks noGrp="1"/>
          </p:cNvSpPr>
          <p:nvPr>
            <p:ph type="dt" idx="10"/>
          </p:nvPr>
        </p:nvSpPr>
        <p:spPr bwMode="auto">
          <a:xfrm>
            <a:off x="504190" y="5856082"/>
            <a:ext cx="2352887" cy="336388"/>
          </a:xfrm>
          <a:prstGeom prst="rect">
            <a:avLst/>
          </a:prstGeom>
          <a:noFill/>
          <a:ln w="9525">
            <a:noFill/>
            <a:miter lim="800000"/>
            <a:headEnd/>
            <a:tailEnd/>
          </a:ln>
        </p:spPr>
        <p:txBody>
          <a:bodyPr vert="horz" wrap="square" lIns="91425" tIns="45700" rIns="91425" bIns="45700" numCol="1" anchor="ctr" anchorCtr="0" compatLnSpc="1">
            <a:prstTxWarp prst="textNoShape">
              <a:avLst/>
            </a:prstTxWarp>
          </a:bodyPr>
          <a:lstStyle>
            <a:lvl1pPr>
              <a:buClr>
                <a:srgbClr val="000000"/>
              </a:buClr>
              <a:buSzPts val="1400"/>
              <a:buFont typeface="Arial" pitchFamily="34" charset="0"/>
              <a:buNone/>
              <a:defRPr sz="1106">
                <a:latin typeface="Calibri" pitchFamily="34" charset="0"/>
                <a:cs typeface="Calibri" pitchFamily="34" charset="0"/>
                <a:sym typeface="Calibri" pitchFamily="34" charset="0"/>
              </a:defRPr>
            </a:lvl1pPr>
          </a:lstStyle>
          <a:p>
            <a:pPr>
              <a:defRPr/>
            </a:pPr>
            <a:endParaRPr lang="en-US"/>
          </a:p>
        </p:txBody>
      </p:sp>
      <p:sp>
        <p:nvSpPr>
          <p:cNvPr id="1029" name="Google Shape;13;p42"/>
          <p:cNvSpPr txBox="1">
            <a:spLocks noGrp="1"/>
          </p:cNvSpPr>
          <p:nvPr>
            <p:ph type="ftr" idx="11"/>
          </p:nvPr>
        </p:nvSpPr>
        <p:spPr bwMode="auto">
          <a:xfrm>
            <a:off x="3445299" y="5856082"/>
            <a:ext cx="3193203" cy="336388"/>
          </a:xfrm>
          <a:prstGeom prst="rect">
            <a:avLst/>
          </a:prstGeom>
          <a:noFill/>
          <a:ln w="9525">
            <a:noFill/>
            <a:miter lim="800000"/>
            <a:headEnd/>
            <a:tailEnd/>
          </a:ln>
        </p:spPr>
        <p:txBody>
          <a:bodyPr vert="horz" wrap="square" lIns="91425" tIns="45700" rIns="91425" bIns="45700" numCol="1" anchor="ctr" anchorCtr="0" compatLnSpc="1">
            <a:prstTxWarp prst="textNoShape">
              <a:avLst/>
            </a:prstTxWarp>
          </a:bodyPr>
          <a:lstStyle>
            <a:lvl1pPr algn="ctr">
              <a:buClr>
                <a:srgbClr val="000000"/>
              </a:buClr>
              <a:buSzPts val="1400"/>
              <a:buFont typeface="Arial" pitchFamily="34" charset="0"/>
              <a:buNone/>
              <a:defRPr sz="1106">
                <a:latin typeface="Calibri" pitchFamily="34" charset="0"/>
                <a:cs typeface="Calibri" pitchFamily="34" charset="0"/>
                <a:sym typeface="Calibri" pitchFamily="34" charset="0"/>
              </a:defRPr>
            </a:lvl1pPr>
          </a:lstStyle>
          <a:p>
            <a:pPr>
              <a:defRPr/>
            </a:pPr>
            <a:endParaRPr lang="en-US"/>
          </a:p>
        </p:txBody>
      </p:sp>
      <p:sp>
        <p:nvSpPr>
          <p:cNvPr id="1030" name="Google Shape;14;p42"/>
          <p:cNvSpPr txBox="1">
            <a:spLocks noGrp="1"/>
          </p:cNvSpPr>
          <p:nvPr>
            <p:ph type="sldNum" idx="12"/>
          </p:nvPr>
        </p:nvSpPr>
        <p:spPr bwMode="auto">
          <a:xfrm>
            <a:off x="7226723" y="5856082"/>
            <a:ext cx="2352887" cy="336388"/>
          </a:xfrm>
          <a:prstGeom prst="rect">
            <a:avLst/>
          </a:prstGeom>
          <a:noFill/>
          <a:ln w="9525">
            <a:noFill/>
            <a:miter lim="800000"/>
            <a:headEnd/>
            <a:tailEnd/>
          </a:ln>
        </p:spPr>
        <p:txBody>
          <a:bodyPr vert="horz" wrap="square" lIns="91425" tIns="45700" rIns="91425" bIns="45700" numCol="1" anchor="ctr" anchorCtr="0" compatLnSpc="1">
            <a:prstTxWarp prst="textNoShape">
              <a:avLst/>
            </a:prstTxWarp>
          </a:bodyPr>
          <a:lstStyle>
            <a:lvl1pPr algn="r">
              <a:buClr>
                <a:srgbClr val="000000"/>
              </a:buClr>
              <a:buFont typeface="Arial" panose="020B0604020202020204" pitchFamily="34" charset="0"/>
              <a:buNone/>
              <a:defRPr sz="1106">
                <a:latin typeface="Calibri" panose="020F0502020204030204" pitchFamily="34" charset="0"/>
                <a:cs typeface="Calibri" panose="020F0502020204030204" pitchFamily="34" charset="0"/>
                <a:sym typeface="Calibri" panose="020F0502020204030204" pitchFamily="34" charset="0"/>
              </a:defRPr>
            </a:lvl1pPr>
          </a:lstStyle>
          <a:p>
            <a:fld id="{A50D5921-222E-4337-BD9B-EB30BDB49953}" type="slidenum">
              <a:rPr lang="en-IN" altLang="en-US"/>
              <a:pPr/>
              <a:t>‹#›</a:t>
            </a:fld>
            <a:endParaRPr lang="en-US" altLang="en-US"/>
          </a:p>
        </p:txBody>
      </p:sp>
    </p:spTree>
    <p:extLst>
      <p:ext uri="{BB962C8B-B14F-4D97-AF65-F5344CB8AC3E}">
        <p14:creationId xmlns:p14="http://schemas.microsoft.com/office/powerpoint/2010/main" val="3414893871"/>
      </p:ext>
    </p:extLst>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29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29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29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29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29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29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9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9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9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15914" indent="-315914" algn="l" rtl="0" eaLnBrk="0" fontAlgn="base" hangingPunct="0">
        <a:spcBef>
          <a:spcPct val="0"/>
        </a:spcBef>
        <a:spcAft>
          <a:spcPct val="0"/>
        </a:spcAft>
        <a:buClr>
          <a:srgbClr val="000000"/>
        </a:buClr>
        <a:buFont typeface="Arial" panose="020B0604020202020204" pitchFamily="34" charset="0"/>
        <a:buChar char="•"/>
        <a:defRPr sz="1290">
          <a:solidFill>
            <a:srgbClr val="000000"/>
          </a:solidFill>
          <a:latin typeface="Arial"/>
          <a:ea typeface="Arial"/>
          <a:cs typeface="Arial"/>
          <a:sym typeface="Arial" panose="020B0604020202020204" pitchFamily="34" charset="0"/>
        </a:defRPr>
      </a:lvl1pPr>
      <a:lvl2pPr marL="684480" lvl="1" indent="-263261" algn="l" rtl="0" eaLnBrk="0" fontAlgn="base" hangingPunct="0">
        <a:spcBef>
          <a:spcPct val="0"/>
        </a:spcBef>
        <a:spcAft>
          <a:spcPct val="0"/>
        </a:spcAft>
        <a:buClr>
          <a:srgbClr val="000000"/>
        </a:buClr>
        <a:buFont typeface="Arial" panose="020B0604020202020204" pitchFamily="34" charset="0"/>
        <a:buChar char="–"/>
        <a:defRPr sz="1290">
          <a:solidFill>
            <a:srgbClr val="000000"/>
          </a:solidFill>
          <a:latin typeface="Arial"/>
          <a:ea typeface="Arial"/>
          <a:cs typeface="Arial"/>
          <a:sym typeface="Arial" panose="020B0604020202020204" pitchFamily="34" charset="0"/>
        </a:defRPr>
      </a:lvl2pPr>
      <a:lvl3pPr marL="1053046" lvl="2" indent="-210609" algn="l" rtl="0" eaLnBrk="0" fontAlgn="base" hangingPunct="0">
        <a:spcBef>
          <a:spcPct val="0"/>
        </a:spcBef>
        <a:spcAft>
          <a:spcPct val="0"/>
        </a:spcAft>
        <a:buClr>
          <a:srgbClr val="000000"/>
        </a:buClr>
        <a:buFont typeface="Arial" panose="020B0604020202020204" pitchFamily="34" charset="0"/>
        <a:buChar char="•"/>
        <a:defRPr sz="1290">
          <a:solidFill>
            <a:srgbClr val="000000"/>
          </a:solidFill>
          <a:latin typeface="Arial"/>
          <a:ea typeface="Arial"/>
          <a:cs typeface="Arial"/>
          <a:sym typeface="Arial" panose="020B0604020202020204" pitchFamily="34" charset="0"/>
        </a:defRPr>
      </a:lvl3pPr>
      <a:lvl4pPr marL="1474264" lvl="3" indent="-210609" algn="l" rtl="0" eaLnBrk="0" fontAlgn="base" hangingPunct="0">
        <a:spcBef>
          <a:spcPct val="0"/>
        </a:spcBef>
        <a:spcAft>
          <a:spcPct val="0"/>
        </a:spcAft>
        <a:buClr>
          <a:srgbClr val="000000"/>
        </a:buClr>
        <a:buFont typeface="Arial" panose="020B0604020202020204" pitchFamily="34" charset="0"/>
        <a:buChar char="–"/>
        <a:defRPr sz="1290">
          <a:solidFill>
            <a:srgbClr val="000000"/>
          </a:solidFill>
          <a:latin typeface="Arial"/>
          <a:ea typeface="Arial"/>
          <a:cs typeface="Arial"/>
          <a:sym typeface="Arial" panose="020B0604020202020204" pitchFamily="34" charset="0"/>
        </a:defRPr>
      </a:lvl4pPr>
      <a:lvl5pPr marL="1895483" lvl="4" indent="-210609" algn="l" rtl="0" eaLnBrk="0" fontAlgn="base" hangingPunct="0">
        <a:spcBef>
          <a:spcPct val="0"/>
        </a:spcBef>
        <a:spcAft>
          <a:spcPct val="0"/>
        </a:spcAft>
        <a:buClr>
          <a:srgbClr val="000000"/>
        </a:buClr>
        <a:buFont typeface="Arial" panose="020B0604020202020204" pitchFamily="34" charset="0"/>
        <a:buChar char="»"/>
        <a:defRPr sz="129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29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9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9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9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9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9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9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9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9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9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9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9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9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468423" y="649924"/>
            <a:ext cx="5146954" cy="646331"/>
          </a:xfrm>
          <a:prstGeom prst="rect">
            <a:avLst/>
          </a:prstGeom>
        </p:spPr>
        <p:txBody>
          <a:bodyPr wrap="square" lIns="0" tIns="0" rIns="0" bIns="0">
            <a:spAutoFit/>
          </a:bodyPr>
          <a:lstStyle>
            <a:lvl1pPr>
              <a:defRPr sz="4200" b="0" i="0">
                <a:solidFill>
                  <a:schemeClr val="tx1"/>
                </a:solidFill>
                <a:latin typeface="Arial MT"/>
                <a:cs typeface="Arial MT"/>
              </a:defRPr>
            </a:lvl1pPr>
          </a:lstStyle>
          <a:p>
            <a:endParaRPr/>
          </a:p>
        </p:txBody>
      </p:sp>
      <p:sp>
        <p:nvSpPr>
          <p:cNvPr id="3" name="Holder 3"/>
          <p:cNvSpPr>
            <a:spLocks noGrp="1"/>
          </p:cNvSpPr>
          <p:nvPr>
            <p:ph type="body" idx="1"/>
          </p:nvPr>
        </p:nvSpPr>
        <p:spPr>
          <a:xfrm>
            <a:off x="2008882" y="2491825"/>
            <a:ext cx="6319116" cy="530915"/>
          </a:xfrm>
          <a:prstGeom prst="rect">
            <a:avLst/>
          </a:prstGeom>
        </p:spPr>
        <p:txBody>
          <a:bodyPr wrap="square" lIns="0" tIns="0" rIns="0" bIns="0">
            <a:spAutoFit/>
          </a:bodyPr>
          <a:lstStyle>
            <a:lvl1pPr>
              <a:defRPr sz="345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3428492" y="5875972"/>
            <a:ext cx="3226816"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4190" y="5875972"/>
            <a:ext cx="2319274"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6" name="Holder 6"/>
          <p:cNvSpPr>
            <a:spLocks noGrp="1"/>
          </p:cNvSpPr>
          <p:nvPr>
            <p:ph type="sldNum" sz="quarter" idx="7"/>
          </p:nvPr>
        </p:nvSpPr>
        <p:spPr>
          <a:xfrm>
            <a:off x="7260336" y="5875972"/>
            <a:ext cx="2319274"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8708719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Lst>
  <p:txStyles>
    <p:titleStyle>
      <a:lvl1pPr>
        <a:defRPr>
          <a:latin typeface="+mj-lt"/>
          <a:ea typeface="+mj-ea"/>
          <a:cs typeface="+mj-cs"/>
        </a:defRPr>
      </a:lvl1pPr>
    </p:titleStyle>
    <p:bodyStyle>
      <a:lvl1pPr marL="0">
        <a:defRPr>
          <a:latin typeface="+mn-lt"/>
          <a:ea typeface="+mn-ea"/>
          <a:cs typeface="+mn-cs"/>
        </a:defRPr>
      </a:lvl1pPr>
      <a:lvl2pPr marL="296174">
        <a:defRPr>
          <a:latin typeface="+mn-lt"/>
          <a:ea typeface="+mn-ea"/>
          <a:cs typeface="+mn-cs"/>
        </a:defRPr>
      </a:lvl2pPr>
      <a:lvl3pPr marL="592348">
        <a:defRPr>
          <a:latin typeface="+mn-lt"/>
          <a:ea typeface="+mn-ea"/>
          <a:cs typeface="+mn-cs"/>
        </a:defRPr>
      </a:lvl3pPr>
      <a:lvl4pPr marL="888522">
        <a:defRPr>
          <a:latin typeface="+mn-lt"/>
          <a:ea typeface="+mn-ea"/>
          <a:cs typeface="+mn-cs"/>
        </a:defRPr>
      </a:lvl4pPr>
      <a:lvl5pPr marL="1184697">
        <a:defRPr>
          <a:latin typeface="+mn-lt"/>
          <a:ea typeface="+mn-ea"/>
          <a:cs typeface="+mn-cs"/>
        </a:defRPr>
      </a:lvl5pPr>
      <a:lvl6pPr marL="1480871">
        <a:defRPr>
          <a:latin typeface="+mn-lt"/>
          <a:ea typeface="+mn-ea"/>
          <a:cs typeface="+mn-cs"/>
        </a:defRPr>
      </a:lvl6pPr>
      <a:lvl7pPr marL="1777045">
        <a:defRPr>
          <a:latin typeface="+mn-lt"/>
          <a:ea typeface="+mn-ea"/>
          <a:cs typeface="+mn-cs"/>
        </a:defRPr>
      </a:lvl7pPr>
      <a:lvl8pPr marL="2073219">
        <a:defRPr>
          <a:latin typeface="+mn-lt"/>
          <a:ea typeface="+mn-ea"/>
          <a:cs typeface="+mn-cs"/>
        </a:defRPr>
      </a:lvl8pPr>
      <a:lvl9pPr marL="2369393">
        <a:defRPr>
          <a:latin typeface="+mn-lt"/>
          <a:ea typeface="+mn-ea"/>
          <a:cs typeface="+mn-cs"/>
        </a:defRPr>
      </a:lvl9pPr>
    </p:bodyStyle>
    <p:otherStyle>
      <a:lvl1pPr marL="0">
        <a:defRPr>
          <a:latin typeface="+mn-lt"/>
          <a:ea typeface="+mn-ea"/>
          <a:cs typeface="+mn-cs"/>
        </a:defRPr>
      </a:lvl1pPr>
      <a:lvl2pPr marL="296174">
        <a:defRPr>
          <a:latin typeface="+mn-lt"/>
          <a:ea typeface="+mn-ea"/>
          <a:cs typeface="+mn-cs"/>
        </a:defRPr>
      </a:lvl2pPr>
      <a:lvl3pPr marL="592348">
        <a:defRPr>
          <a:latin typeface="+mn-lt"/>
          <a:ea typeface="+mn-ea"/>
          <a:cs typeface="+mn-cs"/>
        </a:defRPr>
      </a:lvl3pPr>
      <a:lvl4pPr marL="888522">
        <a:defRPr>
          <a:latin typeface="+mn-lt"/>
          <a:ea typeface="+mn-ea"/>
          <a:cs typeface="+mn-cs"/>
        </a:defRPr>
      </a:lvl4pPr>
      <a:lvl5pPr marL="1184697">
        <a:defRPr>
          <a:latin typeface="+mn-lt"/>
          <a:ea typeface="+mn-ea"/>
          <a:cs typeface="+mn-cs"/>
        </a:defRPr>
      </a:lvl5pPr>
      <a:lvl6pPr marL="1480871">
        <a:defRPr>
          <a:latin typeface="+mn-lt"/>
          <a:ea typeface="+mn-ea"/>
          <a:cs typeface="+mn-cs"/>
        </a:defRPr>
      </a:lvl6pPr>
      <a:lvl7pPr marL="1777045">
        <a:defRPr>
          <a:latin typeface="+mn-lt"/>
          <a:ea typeface="+mn-ea"/>
          <a:cs typeface="+mn-cs"/>
        </a:defRPr>
      </a:lvl7pPr>
      <a:lvl8pPr marL="2073219">
        <a:defRPr>
          <a:latin typeface="+mn-lt"/>
          <a:ea typeface="+mn-ea"/>
          <a:cs typeface="+mn-cs"/>
        </a:defRPr>
      </a:lvl8pPr>
      <a:lvl9pPr marL="2369393">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youtube.com/watch?v=MjViy6kyiq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images.anandtech.com/doci/7003/Screen%20Shot%202013-05-31%20at%207.59.16%20PM.png" TargetMode="External"/><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06449" y="1453642"/>
            <a:ext cx="7470775" cy="574040"/>
          </a:xfrm>
          <a:prstGeom prst="rect">
            <a:avLst/>
          </a:prstGeom>
        </p:spPr>
        <p:txBody>
          <a:bodyPr vert="horz" wrap="square" lIns="0" tIns="12700" rIns="0" bIns="0" rtlCol="0">
            <a:spAutoFit/>
          </a:bodyPr>
          <a:lstStyle/>
          <a:p>
            <a:pPr marL="12700" algn="ctr">
              <a:lnSpc>
                <a:spcPct val="100000"/>
              </a:lnSpc>
              <a:spcBef>
                <a:spcPts val="100"/>
              </a:spcBef>
            </a:pPr>
            <a:r>
              <a:rPr lang="en-US" sz="3600" spc="-5" dirty="0" smtClean="0">
                <a:latin typeface="Arial MT"/>
                <a:cs typeface="Arial MT"/>
              </a:rPr>
              <a:t>GPU Computing </a:t>
            </a:r>
            <a:endParaRPr sz="3600" dirty="0">
              <a:latin typeface="Arial MT"/>
              <a:cs typeface="Arial MT"/>
            </a:endParaRPr>
          </a:p>
        </p:txBody>
      </p:sp>
      <p:sp>
        <p:nvSpPr>
          <p:cNvPr id="3" name="object 3"/>
          <p:cNvSpPr txBox="1"/>
          <p:nvPr/>
        </p:nvSpPr>
        <p:spPr>
          <a:xfrm>
            <a:off x="3542538" y="2520823"/>
            <a:ext cx="299847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MT"/>
                <a:cs typeface="Arial MT"/>
              </a:rPr>
              <a:t>Dr.</a:t>
            </a:r>
            <a:r>
              <a:rPr sz="3600" spc="-40" dirty="0">
                <a:latin typeface="Arial MT"/>
                <a:cs typeface="Arial MT"/>
              </a:rPr>
              <a:t> </a:t>
            </a:r>
            <a:r>
              <a:rPr sz="3600" dirty="0">
                <a:latin typeface="Arial MT"/>
                <a:cs typeface="Arial MT"/>
              </a:rPr>
              <a:t>Amit</a:t>
            </a:r>
            <a:r>
              <a:rPr sz="3600" spc="-35" dirty="0">
                <a:latin typeface="Arial MT"/>
                <a:cs typeface="Arial MT"/>
              </a:rPr>
              <a:t> </a:t>
            </a:r>
            <a:r>
              <a:rPr sz="3600" spc="-5" dirty="0">
                <a:latin typeface="Arial MT"/>
                <a:cs typeface="Arial MT"/>
              </a:rPr>
              <a:t>Barve</a:t>
            </a:r>
            <a:endParaRPr sz="3600">
              <a:latin typeface="Arial MT"/>
              <a:cs typeface="Arial M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04110" y="451485"/>
            <a:ext cx="3791585" cy="429895"/>
          </a:xfrm>
          <a:prstGeom prst="rect">
            <a:avLst/>
          </a:prstGeom>
        </p:spPr>
        <p:txBody>
          <a:bodyPr vert="horz" wrap="square" lIns="0" tIns="12700" rIns="0" bIns="0" rtlCol="0">
            <a:spAutoFit/>
          </a:bodyPr>
          <a:lstStyle/>
          <a:p>
            <a:pPr marL="12700">
              <a:lnSpc>
                <a:spcPct val="100000"/>
              </a:lnSpc>
              <a:spcBef>
                <a:spcPts val="100"/>
              </a:spcBef>
            </a:pPr>
            <a:r>
              <a:rPr dirty="0"/>
              <a:t>Nvidia</a:t>
            </a:r>
            <a:r>
              <a:rPr spc="-120" dirty="0"/>
              <a:t> </a:t>
            </a:r>
            <a:r>
              <a:rPr spc="-5" dirty="0"/>
              <a:t>microarchitectures</a:t>
            </a:r>
          </a:p>
        </p:txBody>
      </p:sp>
      <p:sp>
        <p:nvSpPr>
          <p:cNvPr id="3" name="object 3"/>
          <p:cNvSpPr txBox="1"/>
          <p:nvPr/>
        </p:nvSpPr>
        <p:spPr>
          <a:xfrm>
            <a:off x="1329308" y="1544828"/>
            <a:ext cx="118745" cy="210185"/>
          </a:xfrm>
          <a:prstGeom prst="rect">
            <a:avLst/>
          </a:prstGeom>
        </p:spPr>
        <p:txBody>
          <a:bodyPr vert="horz" wrap="square" lIns="0" tIns="13970" rIns="0" bIns="0" rtlCol="0">
            <a:spAutoFit/>
          </a:bodyPr>
          <a:lstStyle/>
          <a:p>
            <a:pPr marL="12700">
              <a:lnSpc>
                <a:spcPct val="100000"/>
              </a:lnSpc>
              <a:spcBef>
                <a:spcPts val="110"/>
              </a:spcBef>
            </a:pPr>
            <a:r>
              <a:rPr sz="1200" spc="5" dirty="0">
                <a:latin typeface="Trebuchet MS"/>
                <a:cs typeface="Trebuchet MS"/>
              </a:rPr>
              <a:t>●</a:t>
            </a:r>
            <a:endParaRPr sz="1200">
              <a:latin typeface="Trebuchet MS"/>
              <a:cs typeface="Trebuchet MS"/>
            </a:endParaRPr>
          </a:p>
        </p:txBody>
      </p:sp>
      <p:sp>
        <p:nvSpPr>
          <p:cNvPr id="4" name="object 4"/>
          <p:cNvSpPr txBox="1"/>
          <p:nvPr/>
        </p:nvSpPr>
        <p:spPr>
          <a:xfrm>
            <a:off x="1599946" y="1246022"/>
            <a:ext cx="1251585" cy="3762375"/>
          </a:xfrm>
          <a:prstGeom prst="rect">
            <a:avLst/>
          </a:prstGeom>
        </p:spPr>
        <p:txBody>
          <a:bodyPr vert="horz" wrap="square" lIns="0" tIns="11430" rIns="0" bIns="0" rtlCol="0">
            <a:spAutoFit/>
          </a:bodyPr>
          <a:lstStyle/>
          <a:p>
            <a:pPr marL="12700" marR="5080">
              <a:lnSpc>
                <a:spcPct val="132200"/>
              </a:lnSpc>
              <a:spcBef>
                <a:spcPts val="90"/>
              </a:spcBef>
            </a:pPr>
            <a:r>
              <a:rPr sz="2650" spc="-95" dirty="0">
                <a:latin typeface="Arial MT"/>
                <a:cs typeface="Arial MT"/>
              </a:rPr>
              <a:t>Tesla </a:t>
            </a:r>
            <a:r>
              <a:rPr sz="2650" spc="-90" dirty="0">
                <a:latin typeface="Arial MT"/>
                <a:cs typeface="Arial MT"/>
              </a:rPr>
              <a:t> </a:t>
            </a:r>
            <a:r>
              <a:rPr sz="2650" b="1" spc="10" dirty="0">
                <a:latin typeface="Arial"/>
                <a:cs typeface="Arial"/>
              </a:rPr>
              <a:t>Fermi </a:t>
            </a:r>
            <a:r>
              <a:rPr sz="2650" b="1" spc="15" dirty="0">
                <a:latin typeface="Arial"/>
                <a:cs typeface="Arial"/>
              </a:rPr>
              <a:t> </a:t>
            </a:r>
            <a:r>
              <a:rPr sz="2650" b="1" spc="10" dirty="0">
                <a:latin typeface="Arial"/>
                <a:cs typeface="Arial"/>
              </a:rPr>
              <a:t>Kepler </a:t>
            </a:r>
            <a:r>
              <a:rPr sz="2650" b="1" spc="15" dirty="0">
                <a:latin typeface="Arial"/>
                <a:cs typeface="Arial"/>
              </a:rPr>
              <a:t> </a:t>
            </a:r>
            <a:r>
              <a:rPr sz="2650" spc="10" dirty="0">
                <a:latin typeface="Arial MT"/>
                <a:cs typeface="Arial MT"/>
              </a:rPr>
              <a:t>M</a:t>
            </a:r>
            <a:r>
              <a:rPr sz="2650" spc="15" dirty="0">
                <a:latin typeface="Arial MT"/>
                <a:cs typeface="Arial MT"/>
              </a:rPr>
              <a:t>axwe</a:t>
            </a:r>
            <a:r>
              <a:rPr sz="2650" spc="-5" dirty="0">
                <a:latin typeface="Arial MT"/>
                <a:cs typeface="Arial MT"/>
              </a:rPr>
              <a:t>l</a:t>
            </a:r>
            <a:r>
              <a:rPr sz="2650" spc="5" dirty="0">
                <a:latin typeface="Arial MT"/>
                <a:cs typeface="Arial MT"/>
              </a:rPr>
              <a:t>l  </a:t>
            </a:r>
            <a:r>
              <a:rPr sz="2650" b="1" spc="10" dirty="0">
                <a:latin typeface="Arial"/>
                <a:cs typeface="Arial"/>
              </a:rPr>
              <a:t>Pascal </a:t>
            </a:r>
            <a:r>
              <a:rPr sz="2650" b="1" spc="15" dirty="0">
                <a:latin typeface="Arial"/>
                <a:cs typeface="Arial"/>
              </a:rPr>
              <a:t> </a:t>
            </a:r>
            <a:r>
              <a:rPr sz="2650" b="1" spc="-70" dirty="0">
                <a:latin typeface="Arial"/>
                <a:cs typeface="Arial"/>
              </a:rPr>
              <a:t>Volta </a:t>
            </a:r>
            <a:r>
              <a:rPr sz="2650" b="1" spc="-65" dirty="0">
                <a:latin typeface="Arial"/>
                <a:cs typeface="Arial"/>
              </a:rPr>
              <a:t> </a:t>
            </a:r>
            <a:r>
              <a:rPr sz="2650" spc="-30" dirty="0">
                <a:latin typeface="Arial MT"/>
                <a:cs typeface="Arial MT"/>
              </a:rPr>
              <a:t>Turing</a:t>
            </a:r>
            <a:endParaRPr sz="2650">
              <a:latin typeface="Arial MT"/>
              <a:cs typeface="Arial MT"/>
            </a:endParaRPr>
          </a:p>
        </p:txBody>
      </p:sp>
      <p:sp>
        <p:nvSpPr>
          <p:cNvPr id="5" name="object 5"/>
          <p:cNvSpPr txBox="1"/>
          <p:nvPr/>
        </p:nvSpPr>
        <p:spPr>
          <a:xfrm>
            <a:off x="1329308" y="2076450"/>
            <a:ext cx="118745" cy="210185"/>
          </a:xfrm>
          <a:prstGeom prst="rect">
            <a:avLst/>
          </a:prstGeom>
        </p:spPr>
        <p:txBody>
          <a:bodyPr vert="horz" wrap="square" lIns="0" tIns="13970" rIns="0" bIns="0" rtlCol="0">
            <a:spAutoFit/>
          </a:bodyPr>
          <a:lstStyle/>
          <a:p>
            <a:pPr marL="12700">
              <a:lnSpc>
                <a:spcPct val="100000"/>
              </a:lnSpc>
              <a:spcBef>
                <a:spcPts val="110"/>
              </a:spcBef>
            </a:pPr>
            <a:r>
              <a:rPr sz="1200" spc="5" dirty="0">
                <a:latin typeface="Trebuchet MS"/>
                <a:cs typeface="Trebuchet MS"/>
              </a:rPr>
              <a:t>●</a:t>
            </a:r>
            <a:endParaRPr sz="1200">
              <a:latin typeface="Trebuchet MS"/>
              <a:cs typeface="Trebuchet MS"/>
            </a:endParaRPr>
          </a:p>
        </p:txBody>
      </p:sp>
      <p:sp>
        <p:nvSpPr>
          <p:cNvPr id="6" name="object 6"/>
          <p:cNvSpPr txBox="1"/>
          <p:nvPr/>
        </p:nvSpPr>
        <p:spPr>
          <a:xfrm>
            <a:off x="1329308" y="2608834"/>
            <a:ext cx="118745" cy="210185"/>
          </a:xfrm>
          <a:prstGeom prst="rect">
            <a:avLst/>
          </a:prstGeom>
        </p:spPr>
        <p:txBody>
          <a:bodyPr vert="horz" wrap="square" lIns="0" tIns="13970" rIns="0" bIns="0" rtlCol="0">
            <a:spAutoFit/>
          </a:bodyPr>
          <a:lstStyle/>
          <a:p>
            <a:pPr marL="12700">
              <a:lnSpc>
                <a:spcPct val="100000"/>
              </a:lnSpc>
              <a:spcBef>
                <a:spcPts val="110"/>
              </a:spcBef>
            </a:pPr>
            <a:r>
              <a:rPr sz="1200" spc="5" dirty="0">
                <a:latin typeface="Trebuchet MS"/>
                <a:cs typeface="Trebuchet MS"/>
              </a:rPr>
              <a:t>●</a:t>
            </a:r>
            <a:endParaRPr sz="1200">
              <a:latin typeface="Trebuchet MS"/>
              <a:cs typeface="Trebuchet MS"/>
            </a:endParaRPr>
          </a:p>
        </p:txBody>
      </p:sp>
      <p:sp>
        <p:nvSpPr>
          <p:cNvPr id="7" name="object 7"/>
          <p:cNvSpPr txBox="1"/>
          <p:nvPr/>
        </p:nvSpPr>
        <p:spPr>
          <a:xfrm>
            <a:off x="1329308" y="3141726"/>
            <a:ext cx="118745" cy="210185"/>
          </a:xfrm>
          <a:prstGeom prst="rect">
            <a:avLst/>
          </a:prstGeom>
        </p:spPr>
        <p:txBody>
          <a:bodyPr vert="horz" wrap="square" lIns="0" tIns="13970" rIns="0" bIns="0" rtlCol="0">
            <a:spAutoFit/>
          </a:bodyPr>
          <a:lstStyle/>
          <a:p>
            <a:pPr marL="12700">
              <a:lnSpc>
                <a:spcPct val="100000"/>
              </a:lnSpc>
              <a:spcBef>
                <a:spcPts val="110"/>
              </a:spcBef>
            </a:pPr>
            <a:r>
              <a:rPr sz="1200" spc="5" dirty="0">
                <a:latin typeface="Trebuchet MS"/>
                <a:cs typeface="Trebuchet MS"/>
              </a:rPr>
              <a:t>●</a:t>
            </a:r>
            <a:endParaRPr sz="1200">
              <a:latin typeface="Trebuchet MS"/>
              <a:cs typeface="Trebuchet MS"/>
            </a:endParaRPr>
          </a:p>
        </p:txBody>
      </p:sp>
      <p:sp>
        <p:nvSpPr>
          <p:cNvPr id="8" name="object 8"/>
          <p:cNvSpPr txBox="1"/>
          <p:nvPr/>
        </p:nvSpPr>
        <p:spPr>
          <a:xfrm>
            <a:off x="1329308" y="3673805"/>
            <a:ext cx="118745" cy="210820"/>
          </a:xfrm>
          <a:prstGeom prst="rect">
            <a:avLst/>
          </a:prstGeom>
        </p:spPr>
        <p:txBody>
          <a:bodyPr vert="horz" wrap="square" lIns="0" tIns="14605" rIns="0" bIns="0" rtlCol="0">
            <a:spAutoFit/>
          </a:bodyPr>
          <a:lstStyle/>
          <a:p>
            <a:pPr marL="12700">
              <a:lnSpc>
                <a:spcPct val="100000"/>
              </a:lnSpc>
              <a:spcBef>
                <a:spcPts val="115"/>
              </a:spcBef>
            </a:pPr>
            <a:r>
              <a:rPr sz="1200" spc="5" dirty="0">
                <a:latin typeface="Trebuchet MS"/>
                <a:cs typeface="Trebuchet MS"/>
              </a:rPr>
              <a:t>●</a:t>
            </a:r>
            <a:endParaRPr sz="1200">
              <a:latin typeface="Trebuchet MS"/>
              <a:cs typeface="Trebuchet MS"/>
            </a:endParaRPr>
          </a:p>
        </p:txBody>
      </p:sp>
      <p:sp>
        <p:nvSpPr>
          <p:cNvPr id="9" name="object 9"/>
          <p:cNvSpPr txBox="1"/>
          <p:nvPr/>
        </p:nvSpPr>
        <p:spPr>
          <a:xfrm>
            <a:off x="1329308" y="4205985"/>
            <a:ext cx="118745" cy="210185"/>
          </a:xfrm>
          <a:prstGeom prst="rect">
            <a:avLst/>
          </a:prstGeom>
        </p:spPr>
        <p:txBody>
          <a:bodyPr vert="horz" wrap="square" lIns="0" tIns="13970" rIns="0" bIns="0" rtlCol="0">
            <a:spAutoFit/>
          </a:bodyPr>
          <a:lstStyle/>
          <a:p>
            <a:pPr marL="12700">
              <a:lnSpc>
                <a:spcPct val="100000"/>
              </a:lnSpc>
              <a:spcBef>
                <a:spcPts val="110"/>
              </a:spcBef>
            </a:pPr>
            <a:r>
              <a:rPr sz="1200" spc="5" dirty="0">
                <a:latin typeface="Trebuchet MS"/>
                <a:cs typeface="Trebuchet MS"/>
              </a:rPr>
              <a:t>●</a:t>
            </a:r>
            <a:endParaRPr sz="1200">
              <a:latin typeface="Trebuchet MS"/>
              <a:cs typeface="Trebuchet MS"/>
            </a:endParaRPr>
          </a:p>
        </p:txBody>
      </p:sp>
      <p:sp>
        <p:nvSpPr>
          <p:cNvPr id="10" name="object 10"/>
          <p:cNvSpPr txBox="1"/>
          <p:nvPr/>
        </p:nvSpPr>
        <p:spPr>
          <a:xfrm>
            <a:off x="1329308" y="4738497"/>
            <a:ext cx="118745" cy="210185"/>
          </a:xfrm>
          <a:prstGeom prst="rect">
            <a:avLst/>
          </a:prstGeom>
        </p:spPr>
        <p:txBody>
          <a:bodyPr vert="horz" wrap="square" lIns="0" tIns="13970" rIns="0" bIns="0" rtlCol="0">
            <a:spAutoFit/>
          </a:bodyPr>
          <a:lstStyle/>
          <a:p>
            <a:pPr marL="12700">
              <a:lnSpc>
                <a:spcPct val="100000"/>
              </a:lnSpc>
              <a:spcBef>
                <a:spcPts val="110"/>
              </a:spcBef>
            </a:pPr>
            <a:r>
              <a:rPr sz="1200" spc="5" dirty="0">
                <a:latin typeface="Trebuchet MS"/>
                <a:cs typeface="Trebuchet MS"/>
              </a:rPr>
              <a:t>●</a:t>
            </a:r>
            <a:endParaRPr sz="1200">
              <a:latin typeface="Trebuchet MS"/>
              <a:cs typeface="Trebuchet M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2488" y="451485"/>
            <a:ext cx="4559935" cy="429895"/>
          </a:xfrm>
          <a:prstGeom prst="rect">
            <a:avLst/>
          </a:prstGeom>
        </p:spPr>
        <p:txBody>
          <a:bodyPr vert="horz" wrap="square" lIns="0" tIns="12700" rIns="0" bIns="0" rtlCol="0">
            <a:spAutoFit/>
          </a:bodyPr>
          <a:lstStyle/>
          <a:p>
            <a:pPr marL="12700">
              <a:lnSpc>
                <a:spcPct val="100000"/>
              </a:lnSpc>
              <a:spcBef>
                <a:spcPts val="100"/>
              </a:spcBef>
            </a:pPr>
            <a:r>
              <a:rPr spc="-5" dirty="0"/>
              <a:t>Streaming</a:t>
            </a:r>
            <a:r>
              <a:rPr spc="-65" dirty="0"/>
              <a:t> </a:t>
            </a:r>
            <a:r>
              <a:rPr spc="-5" dirty="0"/>
              <a:t>Multiprocessor(SM)</a:t>
            </a:r>
          </a:p>
        </p:txBody>
      </p:sp>
      <p:sp>
        <p:nvSpPr>
          <p:cNvPr id="4" name="object 4"/>
          <p:cNvSpPr txBox="1"/>
          <p:nvPr/>
        </p:nvSpPr>
        <p:spPr>
          <a:xfrm>
            <a:off x="1574546" y="1246022"/>
            <a:ext cx="7505954" cy="4897174"/>
          </a:xfrm>
          <a:prstGeom prst="rect">
            <a:avLst/>
          </a:prstGeom>
        </p:spPr>
        <p:txBody>
          <a:bodyPr vert="horz" wrap="square" lIns="0" tIns="11430" rIns="0" bIns="0" rtlCol="0">
            <a:spAutoFit/>
          </a:bodyPr>
          <a:lstStyle/>
          <a:p>
            <a:pPr marL="38100" marR="1378585">
              <a:lnSpc>
                <a:spcPct val="132200"/>
              </a:lnSpc>
              <a:spcBef>
                <a:spcPts val="90"/>
              </a:spcBef>
            </a:pPr>
            <a:r>
              <a:rPr sz="2650" spc="10" dirty="0">
                <a:latin typeface="Arial MT"/>
                <a:cs typeface="Arial MT"/>
              </a:rPr>
              <a:t>Basic</a:t>
            </a:r>
            <a:r>
              <a:rPr sz="2650" spc="-60" dirty="0">
                <a:latin typeface="Arial MT"/>
                <a:cs typeface="Arial MT"/>
              </a:rPr>
              <a:t> </a:t>
            </a:r>
            <a:r>
              <a:rPr sz="2650" spc="10" dirty="0">
                <a:latin typeface="Arial MT"/>
                <a:cs typeface="Arial MT"/>
              </a:rPr>
              <a:t>building</a:t>
            </a:r>
            <a:r>
              <a:rPr sz="2650" spc="-35" dirty="0">
                <a:latin typeface="Arial MT"/>
                <a:cs typeface="Arial MT"/>
              </a:rPr>
              <a:t> </a:t>
            </a:r>
            <a:r>
              <a:rPr sz="2650" spc="10" dirty="0">
                <a:latin typeface="Arial MT"/>
                <a:cs typeface="Arial MT"/>
              </a:rPr>
              <a:t>block </a:t>
            </a:r>
            <a:r>
              <a:rPr sz="2650" spc="-720" dirty="0">
                <a:latin typeface="Arial MT"/>
                <a:cs typeface="Arial MT"/>
              </a:rPr>
              <a:t> </a:t>
            </a:r>
            <a:r>
              <a:rPr sz="2650" spc="10" dirty="0">
                <a:latin typeface="Arial MT"/>
                <a:cs typeface="Arial MT"/>
              </a:rPr>
              <a:t>Contains</a:t>
            </a:r>
            <a:endParaRPr sz="2650" dirty="0">
              <a:latin typeface="Arial MT"/>
              <a:cs typeface="Arial MT"/>
            </a:endParaRPr>
          </a:p>
          <a:p>
            <a:pPr marL="398780" indent="-271780">
              <a:lnSpc>
                <a:spcPct val="100000"/>
              </a:lnSpc>
              <a:spcBef>
                <a:spcPts val="1250"/>
              </a:spcBef>
              <a:buSzPct val="74468"/>
              <a:buFont typeface="Trebuchet MS"/>
              <a:buChar char="–"/>
              <a:tabLst>
                <a:tab pos="398780" algn="l"/>
                <a:tab pos="399415" algn="l"/>
              </a:tabLst>
            </a:pPr>
            <a:r>
              <a:rPr sz="2350" spc="-10" dirty="0">
                <a:latin typeface="Arial MT"/>
                <a:cs typeface="Arial MT"/>
              </a:rPr>
              <a:t>Mu</a:t>
            </a:r>
            <a:r>
              <a:rPr sz="2350" spc="-15" dirty="0">
                <a:latin typeface="Arial MT"/>
                <a:cs typeface="Arial MT"/>
              </a:rPr>
              <a:t>l</a:t>
            </a:r>
            <a:r>
              <a:rPr sz="2350" spc="-5" dirty="0">
                <a:latin typeface="Arial MT"/>
                <a:cs typeface="Arial MT"/>
              </a:rPr>
              <a:t>tip</a:t>
            </a:r>
            <a:r>
              <a:rPr sz="2350" spc="-15" dirty="0">
                <a:latin typeface="Arial MT"/>
                <a:cs typeface="Arial MT"/>
              </a:rPr>
              <a:t>l</a:t>
            </a:r>
            <a:r>
              <a:rPr sz="2350" spc="-10" dirty="0">
                <a:latin typeface="Arial MT"/>
                <a:cs typeface="Arial MT"/>
              </a:rPr>
              <a:t>e</a:t>
            </a:r>
            <a:r>
              <a:rPr sz="2350" spc="-20" dirty="0">
                <a:latin typeface="Arial MT"/>
                <a:cs typeface="Arial MT"/>
              </a:rPr>
              <a:t> CUD</a:t>
            </a:r>
            <a:r>
              <a:rPr sz="2350" spc="-10" dirty="0">
                <a:latin typeface="Arial MT"/>
                <a:cs typeface="Arial MT"/>
              </a:rPr>
              <a:t>A</a:t>
            </a:r>
            <a:r>
              <a:rPr sz="2350" spc="-295" dirty="0">
                <a:latin typeface="Arial MT"/>
                <a:cs typeface="Arial MT"/>
              </a:rPr>
              <a:t> </a:t>
            </a:r>
            <a:r>
              <a:rPr sz="2350" spc="-5" dirty="0">
                <a:latin typeface="Arial MT"/>
                <a:cs typeface="Arial MT"/>
              </a:rPr>
              <a:t>cores</a:t>
            </a:r>
            <a:endParaRPr sz="2350" dirty="0">
              <a:latin typeface="Arial MT"/>
              <a:cs typeface="Arial MT"/>
            </a:endParaRPr>
          </a:p>
          <a:p>
            <a:pPr marL="398780" indent="-271780">
              <a:lnSpc>
                <a:spcPct val="100000"/>
              </a:lnSpc>
              <a:spcBef>
                <a:spcPts val="780"/>
              </a:spcBef>
              <a:buSzPct val="74468"/>
              <a:buFont typeface="Trebuchet MS"/>
              <a:buChar char="–"/>
              <a:tabLst>
                <a:tab pos="398780" algn="l"/>
                <a:tab pos="399415" algn="l"/>
              </a:tabLst>
            </a:pPr>
            <a:r>
              <a:rPr sz="2350" spc="-10" dirty="0">
                <a:latin typeface="Arial MT"/>
                <a:cs typeface="Arial MT"/>
              </a:rPr>
              <a:t>Special</a:t>
            </a:r>
            <a:r>
              <a:rPr sz="2350" spc="-40" dirty="0">
                <a:latin typeface="Arial MT"/>
                <a:cs typeface="Arial MT"/>
              </a:rPr>
              <a:t> </a:t>
            </a:r>
            <a:r>
              <a:rPr sz="2350" spc="-10" dirty="0">
                <a:latin typeface="Arial MT"/>
                <a:cs typeface="Arial MT"/>
              </a:rPr>
              <a:t>Function</a:t>
            </a:r>
            <a:r>
              <a:rPr sz="2350" spc="-45" dirty="0">
                <a:latin typeface="Arial MT"/>
                <a:cs typeface="Arial MT"/>
              </a:rPr>
              <a:t> </a:t>
            </a:r>
            <a:r>
              <a:rPr sz="2350" spc="-10" dirty="0">
                <a:latin typeface="Arial MT"/>
                <a:cs typeface="Arial MT"/>
              </a:rPr>
              <a:t>Units</a:t>
            </a:r>
            <a:r>
              <a:rPr sz="2350" spc="-35" dirty="0">
                <a:latin typeface="Arial MT"/>
                <a:cs typeface="Arial MT"/>
              </a:rPr>
              <a:t> </a:t>
            </a:r>
            <a:r>
              <a:rPr sz="2350" spc="-5" dirty="0">
                <a:latin typeface="Arial MT"/>
                <a:cs typeface="Arial MT"/>
              </a:rPr>
              <a:t>(SFUs</a:t>
            </a:r>
            <a:r>
              <a:rPr sz="2350" spc="-5" dirty="0" smtClean="0">
                <a:latin typeface="Arial MT"/>
                <a:cs typeface="Arial MT"/>
              </a:rPr>
              <a:t>)</a:t>
            </a:r>
            <a:r>
              <a:rPr lang="en-US" sz="2350" spc="-5" dirty="0" smtClean="0">
                <a:latin typeface="Arial MT"/>
                <a:cs typeface="Arial MT"/>
              </a:rPr>
              <a:t>: </a:t>
            </a:r>
            <a:r>
              <a:rPr lang="en-US" sz="2400" dirty="0"/>
              <a:t>The </a:t>
            </a:r>
            <a:r>
              <a:rPr lang="en-US" sz="2400" b="1" dirty="0"/>
              <a:t>Special Function Unit (SFU)</a:t>
            </a:r>
            <a:r>
              <a:rPr lang="en-US" sz="2400" dirty="0"/>
              <a:t> is an </a:t>
            </a:r>
            <a:r>
              <a:rPr lang="en-US" sz="2400" dirty="0" smtClean="0"/>
              <a:t>accelerator </a:t>
            </a:r>
            <a:r>
              <a:rPr lang="en-US" sz="2400" dirty="0"/>
              <a:t>devoted to perform </a:t>
            </a:r>
            <a:r>
              <a:rPr lang="en-US" sz="2400" dirty="0" err="1"/>
              <a:t>tracendental</a:t>
            </a:r>
            <a:r>
              <a:rPr lang="en-US" sz="2400" dirty="0"/>
              <a:t> and trigonometric operations.</a:t>
            </a:r>
            <a:endParaRPr sz="2800" dirty="0">
              <a:latin typeface="Arial MT"/>
              <a:cs typeface="Arial MT"/>
            </a:endParaRPr>
          </a:p>
          <a:p>
            <a:pPr marL="481965" indent="-354330">
              <a:lnSpc>
                <a:spcPct val="100000"/>
              </a:lnSpc>
              <a:spcBef>
                <a:spcPts val="795"/>
              </a:spcBef>
              <a:buSzPct val="74468"/>
              <a:buFont typeface="Trebuchet MS"/>
              <a:buChar char="–"/>
              <a:tabLst>
                <a:tab pos="481330" algn="l"/>
                <a:tab pos="481965" algn="l"/>
              </a:tabLst>
            </a:pPr>
            <a:r>
              <a:rPr sz="2350" spc="-10" dirty="0">
                <a:latin typeface="Arial MT"/>
                <a:cs typeface="Arial MT"/>
              </a:rPr>
              <a:t>Register</a:t>
            </a:r>
            <a:r>
              <a:rPr sz="2350" spc="-90" dirty="0">
                <a:latin typeface="Arial MT"/>
                <a:cs typeface="Arial MT"/>
              </a:rPr>
              <a:t> </a:t>
            </a:r>
            <a:r>
              <a:rPr sz="2350" spc="-10" dirty="0" smtClean="0">
                <a:latin typeface="Arial MT"/>
                <a:cs typeface="Arial MT"/>
              </a:rPr>
              <a:t>file</a:t>
            </a:r>
            <a:r>
              <a:rPr lang="en-US" sz="2350" spc="-10" dirty="0" smtClean="0">
                <a:latin typeface="Arial MT"/>
                <a:cs typeface="Arial MT"/>
              </a:rPr>
              <a:t> : </a:t>
            </a:r>
            <a:r>
              <a:rPr lang="en-US" sz="2400" dirty="0"/>
              <a:t>a critical structure that maintains the state for thousands of threads that support the GPU processing model.</a:t>
            </a:r>
            <a:endParaRPr sz="2800" dirty="0">
              <a:latin typeface="Arial MT"/>
              <a:cs typeface="Arial MT"/>
            </a:endParaRPr>
          </a:p>
          <a:p>
            <a:pPr marL="398780" indent="-271780">
              <a:lnSpc>
                <a:spcPct val="100000"/>
              </a:lnSpc>
              <a:spcBef>
                <a:spcPts val="780"/>
              </a:spcBef>
              <a:buSzPct val="74468"/>
              <a:buFont typeface="Trebuchet MS"/>
              <a:buChar char="–"/>
              <a:tabLst>
                <a:tab pos="398780" algn="l"/>
                <a:tab pos="399415" algn="l"/>
              </a:tabLst>
            </a:pPr>
            <a:r>
              <a:rPr sz="2350" spc="-10" dirty="0">
                <a:latin typeface="Arial MT"/>
                <a:cs typeface="Arial MT"/>
              </a:rPr>
              <a:t>L1</a:t>
            </a:r>
            <a:r>
              <a:rPr sz="2350" spc="-40" dirty="0">
                <a:latin typeface="Arial MT"/>
                <a:cs typeface="Arial MT"/>
              </a:rPr>
              <a:t> </a:t>
            </a:r>
            <a:r>
              <a:rPr sz="2350" spc="-10" dirty="0">
                <a:latin typeface="Arial MT"/>
                <a:cs typeface="Arial MT"/>
              </a:rPr>
              <a:t>cache</a:t>
            </a:r>
            <a:r>
              <a:rPr sz="2350" spc="-45" dirty="0">
                <a:latin typeface="Arial MT"/>
                <a:cs typeface="Arial MT"/>
              </a:rPr>
              <a:t> </a:t>
            </a:r>
            <a:r>
              <a:rPr sz="2350" spc="-5" dirty="0">
                <a:latin typeface="Arial MT"/>
                <a:cs typeface="Arial MT"/>
              </a:rPr>
              <a:t>/</a:t>
            </a:r>
            <a:r>
              <a:rPr sz="2350" spc="-30" dirty="0">
                <a:latin typeface="Arial MT"/>
                <a:cs typeface="Arial MT"/>
              </a:rPr>
              <a:t> </a:t>
            </a:r>
            <a:r>
              <a:rPr sz="2350" spc="-10" dirty="0">
                <a:latin typeface="Arial MT"/>
                <a:cs typeface="Arial MT"/>
              </a:rPr>
              <a:t>Shared</a:t>
            </a:r>
            <a:r>
              <a:rPr sz="2350" spc="-25" dirty="0">
                <a:latin typeface="Arial MT"/>
                <a:cs typeface="Arial MT"/>
              </a:rPr>
              <a:t> </a:t>
            </a:r>
            <a:r>
              <a:rPr sz="2350" spc="-10" dirty="0">
                <a:latin typeface="Arial MT"/>
                <a:cs typeface="Arial MT"/>
              </a:rPr>
              <a:t>memory</a:t>
            </a:r>
            <a:endParaRPr sz="2350" dirty="0">
              <a:latin typeface="Arial MT"/>
              <a:cs typeface="Arial MT"/>
            </a:endParaRPr>
          </a:p>
          <a:p>
            <a:pPr marL="127635">
              <a:lnSpc>
                <a:spcPct val="100000"/>
              </a:lnSpc>
              <a:spcBef>
                <a:spcPts val="795"/>
              </a:spcBef>
              <a:tabLst>
                <a:tab pos="397510" algn="l"/>
              </a:tabLst>
            </a:pPr>
            <a:r>
              <a:rPr sz="2625" baseline="7936" dirty="0">
                <a:latin typeface="Trebuchet MS"/>
                <a:cs typeface="Trebuchet MS"/>
              </a:rPr>
              <a:t>–	</a:t>
            </a:r>
            <a:r>
              <a:rPr lang="en-US" sz="2625" baseline="7936" dirty="0" err="1" smtClean="0">
                <a:latin typeface="Trebuchet MS"/>
                <a:cs typeface="Trebuchet MS"/>
              </a:rPr>
              <a:t>Tex</a:t>
            </a:r>
            <a:r>
              <a:rPr lang="en-US" sz="2625" baseline="7936" dirty="0" smtClean="0">
                <a:latin typeface="Trebuchet MS"/>
                <a:cs typeface="Trebuchet MS"/>
              </a:rPr>
              <a:t> : </a:t>
            </a:r>
            <a:r>
              <a:rPr lang="en-US" dirty="0" smtClean="0"/>
              <a:t>a </a:t>
            </a:r>
            <a:r>
              <a:rPr lang="en-US" dirty="0"/>
              <a:t>texture processing unit (TPU), is a hardware component </a:t>
            </a:r>
            <a:r>
              <a:rPr lang="en-US" dirty="0" smtClean="0"/>
              <a:t>that </a:t>
            </a:r>
            <a:r>
              <a:rPr lang="en-US" dirty="0"/>
              <a:t>does sampling. </a:t>
            </a:r>
            <a:r>
              <a:rPr lang="en-US" b="1" dirty="0"/>
              <a:t>Sampling</a:t>
            </a:r>
            <a:r>
              <a:rPr lang="en-US" dirty="0"/>
              <a:t> is the process of computing a color from an image texture and texture coordinates. </a:t>
            </a:r>
            <a:endParaRPr sz="2350" dirty="0">
              <a:latin typeface="Arial MT"/>
              <a:cs typeface="Arial M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2314" y="241554"/>
            <a:ext cx="1810385" cy="429895"/>
          </a:xfrm>
          <a:prstGeom prst="rect">
            <a:avLst/>
          </a:prstGeom>
        </p:spPr>
        <p:txBody>
          <a:bodyPr vert="horz" wrap="square" lIns="0" tIns="12700" rIns="0" bIns="0" rtlCol="0">
            <a:spAutoFit/>
          </a:bodyPr>
          <a:lstStyle/>
          <a:p>
            <a:pPr marL="12700">
              <a:lnSpc>
                <a:spcPct val="100000"/>
              </a:lnSpc>
              <a:spcBef>
                <a:spcPts val="100"/>
              </a:spcBef>
            </a:pPr>
            <a:r>
              <a:rPr dirty="0"/>
              <a:t>Kepler</a:t>
            </a:r>
            <a:r>
              <a:rPr spc="-180" dirty="0"/>
              <a:t> </a:t>
            </a:r>
            <a:r>
              <a:rPr dirty="0"/>
              <a:t>GPU</a:t>
            </a:r>
          </a:p>
        </p:txBody>
      </p:sp>
      <p:pic>
        <p:nvPicPr>
          <p:cNvPr id="3" name="object 3"/>
          <p:cNvPicPr/>
          <p:nvPr/>
        </p:nvPicPr>
        <p:blipFill>
          <a:blip r:embed="rId2" cstate="print"/>
          <a:stretch>
            <a:fillRect/>
          </a:stretch>
        </p:blipFill>
        <p:spPr>
          <a:xfrm>
            <a:off x="1275588" y="671450"/>
            <a:ext cx="7728712" cy="562724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733800" y="97534"/>
            <a:ext cx="5420867" cy="6097522"/>
          </a:xfrm>
          <a:prstGeom prst="rect">
            <a:avLst/>
          </a:prstGeom>
        </p:spPr>
      </p:pic>
      <p:sp>
        <p:nvSpPr>
          <p:cNvPr id="3" name="object 3"/>
          <p:cNvSpPr txBox="1">
            <a:spLocks noGrp="1"/>
          </p:cNvSpPr>
          <p:nvPr>
            <p:ph type="title"/>
          </p:nvPr>
        </p:nvSpPr>
        <p:spPr>
          <a:xfrm>
            <a:off x="1724914" y="451485"/>
            <a:ext cx="1488186" cy="566822"/>
          </a:xfrm>
          <a:prstGeom prst="rect">
            <a:avLst/>
          </a:prstGeom>
        </p:spPr>
        <p:txBody>
          <a:bodyPr vert="horz" wrap="square" lIns="0" tIns="12700" rIns="0" bIns="0" rtlCol="0">
            <a:spAutoFit/>
          </a:bodyPr>
          <a:lstStyle/>
          <a:p>
            <a:pPr marL="12700">
              <a:lnSpc>
                <a:spcPct val="100000"/>
              </a:lnSpc>
              <a:spcBef>
                <a:spcPts val="100"/>
              </a:spcBef>
            </a:pPr>
            <a:r>
              <a:rPr sz="3600" spc="-15" dirty="0"/>
              <a:t>Fermi</a:t>
            </a:r>
            <a:endParaRPr spc="-15"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6385" y="451485"/>
            <a:ext cx="995680" cy="429895"/>
          </a:xfrm>
          <a:prstGeom prst="rect">
            <a:avLst/>
          </a:prstGeom>
        </p:spPr>
        <p:txBody>
          <a:bodyPr vert="horz" wrap="square" lIns="0" tIns="12700" rIns="0" bIns="0" rtlCol="0">
            <a:spAutoFit/>
          </a:bodyPr>
          <a:lstStyle/>
          <a:p>
            <a:pPr marL="12700">
              <a:lnSpc>
                <a:spcPct val="100000"/>
              </a:lnSpc>
              <a:spcBef>
                <a:spcPts val="100"/>
              </a:spcBef>
            </a:pPr>
            <a:r>
              <a:rPr spc="-10" dirty="0"/>
              <a:t>Kepler</a:t>
            </a:r>
          </a:p>
        </p:txBody>
      </p:sp>
      <p:pic>
        <p:nvPicPr>
          <p:cNvPr id="3" name="object 3"/>
          <p:cNvPicPr/>
          <p:nvPr/>
        </p:nvPicPr>
        <p:blipFill>
          <a:blip r:embed="rId2" cstate="print"/>
          <a:stretch>
            <a:fillRect/>
          </a:stretch>
        </p:blipFill>
        <p:spPr>
          <a:xfrm>
            <a:off x="3639311" y="0"/>
            <a:ext cx="5609844" cy="6309359"/>
          </a:xfrm>
          <a:prstGeom prst="rect">
            <a:avLst/>
          </a:prstGeom>
        </p:spPr>
      </p:pic>
      <p:sp>
        <p:nvSpPr>
          <p:cNvPr id="4" name="object 4"/>
          <p:cNvSpPr txBox="1"/>
          <p:nvPr/>
        </p:nvSpPr>
        <p:spPr>
          <a:xfrm>
            <a:off x="953820" y="1342390"/>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latin typeface="Trebuchet MS"/>
                <a:cs typeface="Trebuchet MS"/>
              </a:rPr>
              <a:t>●</a:t>
            </a:r>
            <a:endParaRPr sz="850">
              <a:latin typeface="Trebuchet MS"/>
              <a:cs typeface="Trebuchet MS"/>
            </a:endParaRPr>
          </a:p>
        </p:txBody>
      </p:sp>
      <p:sp>
        <p:nvSpPr>
          <p:cNvPr id="5" name="object 5"/>
          <p:cNvSpPr txBox="1"/>
          <p:nvPr/>
        </p:nvSpPr>
        <p:spPr>
          <a:xfrm>
            <a:off x="1133957" y="1248918"/>
            <a:ext cx="2305050" cy="3964940"/>
          </a:xfrm>
          <a:prstGeom prst="rect">
            <a:avLst/>
          </a:prstGeom>
        </p:spPr>
        <p:txBody>
          <a:bodyPr vert="horz" wrap="square" lIns="0" tIns="13335" rIns="0" bIns="0" rtlCol="0">
            <a:spAutoFit/>
          </a:bodyPr>
          <a:lstStyle/>
          <a:p>
            <a:pPr marL="12700">
              <a:lnSpc>
                <a:spcPts val="2305"/>
              </a:lnSpc>
              <a:spcBef>
                <a:spcPts val="105"/>
              </a:spcBef>
            </a:pPr>
            <a:r>
              <a:rPr sz="2000" spc="-10" dirty="0">
                <a:latin typeface="Arial MT"/>
                <a:cs typeface="Arial MT"/>
              </a:rPr>
              <a:t>192</a:t>
            </a:r>
            <a:r>
              <a:rPr sz="2000" spc="-90" dirty="0">
                <a:latin typeface="Arial MT"/>
                <a:cs typeface="Arial MT"/>
              </a:rPr>
              <a:t> </a:t>
            </a:r>
            <a:r>
              <a:rPr sz="2000" spc="-5" dirty="0">
                <a:latin typeface="Arial MT"/>
                <a:cs typeface="Arial MT"/>
              </a:rPr>
              <a:t>single-precision</a:t>
            </a:r>
            <a:endParaRPr sz="2000">
              <a:latin typeface="Arial MT"/>
              <a:cs typeface="Arial MT"/>
            </a:endParaRPr>
          </a:p>
          <a:p>
            <a:pPr marL="12700">
              <a:lnSpc>
                <a:spcPts val="2205"/>
              </a:lnSpc>
            </a:pPr>
            <a:r>
              <a:rPr sz="2000" spc="5" dirty="0">
                <a:latin typeface="Arial MT"/>
                <a:cs typeface="Arial MT"/>
              </a:rPr>
              <a:t>C</a:t>
            </a:r>
            <a:r>
              <a:rPr sz="2000" spc="-10" dirty="0">
                <a:latin typeface="Arial MT"/>
                <a:cs typeface="Arial MT"/>
              </a:rPr>
              <a:t>U</a:t>
            </a:r>
            <a:r>
              <a:rPr sz="2000" dirty="0">
                <a:latin typeface="Arial MT"/>
                <a:cs typeface="Arial MT"/>
              </a:rPr>
              <a:t>DA</a:t>
            </a:r>
            <a:r>
              <a:rPr sz="2000" spc="-250" dirty="0">
                <a:latin typeface="Arial MT"/>
                <a:cs typeface="Arial MT"/>
              </a:rPr>
              <a:t> </a:t>
            </a:r>
            <a:r>
              <a:rPr sz="2000" dirty="0">
                <a:latin typeface="Arial MT"/>
                <a:cs typeface="Arial MT"/>
              </a:rPr>
              <a:t>co</a:t>
            </a:r>
            <a:r>
              <a:rPr sz="2000" spc="5" dirty="0">
                <a:latin typeface="Arial MT"/>
                <a:cs typeface="Arial MT"/>
              </a:rPr>
              <a:t>r</a:t>
            </a:r>
            <a:r>
              <a:rPr sz="2000" dirty="0">
                <a:latin typeface="Arial MT"/>
                <a:cs typeface="Arial MT"/>
              </a:rPr>
              <a:t>es</a:t>
            </a:r>
            <a:endParaRPr sz="2000">
              <a:latin typeface="Arial MT"/>
              <a:cs typeface="Arial MT"/>
            </a:endParaRPr>
          </a:p>
          <a:p>
            <a:pPr marL="12700" marR="77470">
              <a:lnSpc>
                <a:spcPts val="2200"/>
              </a:lnSpc>
              <a:spcBef>
                <a:spcPts val="135"/>
              </a:spcBef>
            </a:pPr>
            <a:r>
              <a:rPr sz="2000" dirty="0">
                <a:latin typeface="Arial MT"/>
                <a:cs typeface="Arial MT"/>
              </a:rPr>
              <a:t>64</a:t>
            </a:r>
            <a:r>
              <a:rPr sz="2000" spc="-120" dirty="0">
                <a:latin typeface="Arial MT"/>
                <a:cs typeface="Arial MT"/>
              </a:rPr>
              <a:t> </a:t>
            </a:r>
            <a:r>
              <a:rPr sz="2000" spc="-5" dirty="0">
                <a:latin typeface="Arial MT"/>
                <a:cs typeface="Arial MT"/>
              </a:rPr>
              <a:t>double-precision </a:t>
            </a:r>
            <a:r>
              <a:rPr sz="2000" spc="-540" dirty="0">
                <a:latin typeface="Arial MT"/>
                <a:cs typeface="Arial MT"/>
              </a:rPr>
              <a:t> </a:t>
            </a:r>
            <a:r>
              <a:rPr sz="2000" dirty="0">
                <a:latin typeface="Arial MT"/>
                <a:cs typeface="Arial MT"/>
              </a:rPr>
              <a:t>units</a:t>
            </a:r>
            <a:endParaRPr sz="2000">
              <a:latin typeface="Arial MT"/>
              <a:cs typeface="Arial MT"/>
            </a:endParaRPr>
          </a:p>
          <a:p>
            <a:pPr marL="12700" marR="188595">
              <a:lnSpc>
                <a:spcPts val="2200"/>
              </a:lnSpc>
              <a:spcBef>
                <a:spcPts val="5"/>
              </a:spcBef>
            </a:pPr>
            <a:r>
              <a:rPr sz="2000" dirty="0">
                <a:latin typeface="Arial MT"/>
                <a:cs typeface="Arial MT"/>
              </a:rPr>
              <a:t>32</a:t>
            </a:r>
            <a:r>
              <a:rPr sz="2000" spc="-85" dirty="0">
                <a:latin typeface="Arial MT"/>
                <a:cs typeface="Arial MT"/>
              </a:rPr>
              <a:t> </a:t>
            </a:r>
            <a:r>
              <a:rPr sz="2000" dirty="0">
                <a:latin typeface="Arial MT"/>
                <a:cs typeface="Arial MT"/>
              </a:rPr>
              <a:t>special</a:t>
            </a:r>
            <a:r>
              <a:rPr sz="2000" spc="-95" dirty="0">
                <a:latin typeface="Arial MT"/>
                <a:cs typeface="Arial MT"/>
              </a:rPr>
              <a:t> </a:t>
            </a:r>
            <a:r>
              <a:rPr sz="2000" dirty="0">
                <a:latin typeface="Arial MT"/>
                <a:cs typeface="Arial MT"/>
              </a:rPr>
              <a:t>function </a:t>
            </a:r>
            <a:r>
              <a:rPr sz="2000" spc="-540" dirty="0">
                <a:latin typeface="Arial MT"/>
                <a:cs typeface="Arial MT"/>
              </a:rPr>
              <a:t> </a:t>
            </a:r>
            <a:r>
              <a:rPr sz="2000" dirty="0">
                <a:latin typeface="Arial MT"/>
                <a:cs typeface="Arial MT"/>
              </a:rPr>
              <a:t>units</a:t>
            </a:r>
            <a:endParaRPr sz="2000">
              <a:latin typeface="Arial MT"/>
              <a:cs typeface="Arial MT"/>
            </a:endParaRPr>
          </a:p>
          <a:p>
            <a:pPr marL="12700">
              <a:lnSpc>
                <a:spcPts val="1955"/>
              </a:lnSpc>
            </a:pPr>
            <a:r>
              <a:rPr sz="2000" dirty="0">
                <a:latin typeface="Arial MT"/>
                <a:cs typeface="Arial MT"/>
              </a:rPr>
              <a:t>32</a:t>
            </a:r>
            <a:r>
              <a:rPr sz="2000" spc="-90" dirty="0">
                <a:latin typeface="Arial MT"/>
                <a:cs typeface="Arial MT"/>
              </a:rPr>
              <a:t> </a:t>
            </a:r>
            <a:r>
              <a:rPr sz="2000" dirty="0">
                <a:latin typeface="Arial MT"/>
                <a:cs typeface="Arial MT"/>
              </a:rPr>
              <a:t>load/store</a:t>
            </a:r>
            <a:r>
              <a:rPr sz="2000" spc="-85" dirty="0">
                <a:latin typeface="Arial MT"/>
                <a:cs typeface="Arial MT"/>
              </a:rPr>
              <a:t> </a:t>
            </a:r>
            <a:r>
              <a:rPr sz="2000" dirty="0">
                <a:latin typeface="Arial MT"/>
                <a:cs typeface="Arial MT"/>
              </a:rPr>
              <a:t>units</a:t>
            </a:r>
            <a:endParaRPr sz="2000">
              <a:latin typeface="Arial MT"/>
              <a:cs typeface="Arial MT"/>
            </a:endParaRPr>
          </a:p>
          <a:p>
            <a:pPr marL="12700">
              <a:lnSpc>
                <a:spcPts val="2250"/>
              </a:lnSpc>
            </a:pPr>
            <a:r>
              <a:rPr sz="2000" dirty="0">
                <a:latin typeface="Arial MT"/>
                <a:cs typeface="Arial MT"/>
              </a:rPr>
              <a:t>4</a:t>
            </a:r>
            <a:r>
              <a:rPr sz="2000" spc="-65" dirty="0">
                <a:latin typeface="Arial MT"/>
                <a:cs typeface="Arial MT"/>
              </a:rPr>
              <a:t> </a:t>
            </a:r>
            <a:r>
              <a:rPr sz="2000" dirty="0">
                <a:latin typeface="Arial MT"/>
                <a:cs typeface="Arial MT"/>
              </a:rPr>
              <a:t>warp</a:t>
            </a:r>
            <a:r>
              <a:rPr sz="2000" spc="-75" dirty="0">
                <a:latin typeface="Arial MT"/>
                <a:cs typeface="Arial MT"/>
              </a:rPr>
              <a:t> </a:t>
            </a:r>
            <a:r>
              <a:rPr sz="2000" spc="-5" dirty="0">
                <a:latin typeface="Arial MT"/>
                <a:cs typeface="Arial MT"/>
              </a:rPr>
              <a:t>schedulers</a:t>
            </a:r>
            <a:endParaRPr sz="2000">
              <a:latin typeface="Arial MT"/>
              <a:cs typeface="Arial MT"/>
            </a:endParaRPr>
          </a:p>
          <a:p>
            <a:pPr marL="12700" marR="737870">
              <a:lnSpc>
                <a:spcPts val="2200"/>
              </a:lnSpc>
              <a:spcBef>
                <a:spcPts val="190"/>
              </a:spcBef>
            </a:pPr>
            <a:r>
              <a:rPr sz="2000" dirty="0">
                <a:latin typeface="Arial MT"/>
                <a:cs typeface="Arial MT"/>
              </a:rPr>
              <a:t>8 instruction </a:t>
            </a:r>
            <a:r>
              <a:rPr sz="2000" spc="5" dirty="0">
                <a:latin typeface="Arial MT"/>
                <a:cs typeface="Arial MT"/>
              </a:rPr>
              <a:t> </a:t>
            </a:r>
            <a:r>
              <a:rPr sz="2000" dirty="0">
                <a:latin typeface="Arial MT"/>
                <a:cs typeface="Arial MT"/>
              </a:rPr>
              <a:t>dispatch</a:t>
            </a:r>
            <a:r>
              <a:rPr sz="2000" spc="-80" dirty="0">
                <a:latin typeface="Arial MT"/>
                <a:cs typeface="Arial MT"/>
              </a:rPr>
              <a:t> </a:t>
            </a:r>
            <a:r>
              <a:rPr sz="2000" dirty="0">
                <a:latin typeface="Arial MT"/>
                <a:cs typeface="Arial MT"/>
              </a:rPr>
              <a:t>units</a:t>
            </a:r>
            <a:endParaRPr sz="2000">
              <a:latin typeface="Arial MT"/>
              <a:cs typeface="Arial MT"/>
            </a:endParaRPr>
          </a:p>
          <a:p>
            <a:pPr marL="12700">
              <a:lnSpc>
                <a:spcPts val="1960"/>
              </a:lnSpc>
            </a:pPr>
            <a:r>
              <a:rPr sz="2000" dirty="0">
                <a:latin typeface="Arial MT"/>
                <a:cs typeface="Arial MT"/>
              </a:rPr>
              <a:t>48</a:t>
            </a:r>
            <a:r>
              <a:rPr sz="2000" spc="-60" dirty="0">
                <a:latin typeface="Arial MT"/>
                <a:cs typeface="Arial MT"/>
              </a:rPr>
              <a:t> </a:t>
            </a:r>
            <a:r>
              <a:rPr sz="2000" spc="-5" dirty="0">
                <a:latin typeface="Arial MT"/>
                <a:cs typeface="Arial MT"/>
              </a:rPr>
              <a:t>KB</a:t>
            </a:r>
            <a:r>
              <a:rPr sz="2000" spc="-50" dirty="0">
                <a:latin typeface="Arial MT"/>
                <a:cs typeface="Arial MT"/>
              </a:rPr>
              <a:t> </a:t>
            </a:r>
            <a:r>
              <a:rPr sz="2000" dirty="0">
                <a:latin typeface="Arial MT"/>
                <a:cs typeface="Arial MT"/>
              </a:rPr>
              <a:t>Read-Only</a:t>
            </a:r>
            <a:endParaRPr sz="2000">
              <a:latin typeface="Arial MT"/>
              <a:cs typeface="Arial MT"/>
            </a:endParaRPr>
          </a:p>
          <a:p>
            <a:pPr marL="12700">
              <a:lnSpc>
                <a:spcPts val="2205"/>
              </a:lnSpc>
            </a:pPr>
            <a:r>
              <a:rPr sz="2000" dirty="0">
                <a:latin typeface="Arial MT"/>
                <a:cs typeface="Arial MT"/>
              </a:rPr>
              <a:t>Data</a:t>
            </a:r>
            <a:r>
              <a:rPr sz="2000" spc="-85" dirty="0">
                <a:latin typeface="Arial MT"/>
                <a:cs typeface="Arial MT"/>
              </a:rPr>
              <a:t> </a:t>
            </a:r>
            <a:r>
              <a:rPr sz="2000" dirty="0">
                <a:latin typeface="Arial MT"/>
                <a:cs typeface="Arial MT"/>
              </a:rPr>
              <a:t>Cache</a:t>
            </a:r>
            <a:endParaRPr sz="2000">
              <a:latin typeface="Arial MT"/>
              <a:cs typeface="Arial MT"/>
            </a:endParaRPr>
          </a:p>
          <a:p>
            <a:pPr marL="12700">
              <a:lnSpc>
                <a:spcPts val="2250"/>
              </a:lnSpc>
            </a:pPr>
            <a:r>
              <a:rPr sz="2000" dirty="0">
                <a:latin typeface="Arial MT"/>
                <a:cs typeface="Arial MT"/>
              </a:rPr>
              <a:t>64/128</a:t>
            </a:r>
            <a:r>
              <a:rPr sz="2000" spc="-70" dirty="0">
                <a:latin typeface="Arial MT"/>
                <a:cs typeface="Arial MT"/>
              </a:rPr>
              <a:t> </a:t>
            </a:r>
            <a:r>
              <a:rPr sz="2000" dirty="0">
                <a:latin typeface="Arial MT"/>
                <a:cs typeface="Arial MT"/>
              </a:rPr>
              <a:t>KB</a:t>
            </a:r>
            <a:r>
              <a:rPr sz="2000" spc="-50" dirty="0">
                <a:latin typeface="Arial MT"/>
                <a:cs typeface="Arial MT"/>
              </a:rPr>
              <a:t> </a:t>
            </a:r>
            <a:r>
              <a:rPr sz="2000" dirty="0">
                <a:latin typeface="Arial MT"/>
                <a:cs typeface="Arial MT"/>
              </a:rPr>
              <a:t>L1</a:t>
            </a:r>
            <a:r>
              <a:rPr sz="2000" spc="-60" dirty="0">
                <a:latin typeface="Arial MT"/>
                <a:cs typeface="Arial MT"/>
              </a:rPr>
              <a:t> </a:t>
            </a:r>
            <a:r>
              <a:rPr sz="2000" dirty="0">
                <a:latin typeface="Arial MT"/>
                <a:cs typeface="Arial MT"/>
              </a:rPr>
              <a:t>cache</a:t>
            </a:r>
            <a:endParaRPr sz="2000">
              <a:latin typeface="Arial MT"/>
              <a:cs typeface="Arial MT"/>
            </a:endParaRPr>
          </a:p>
          <a:p>
            <a:pPr marL="12700">
              <a:lnSpc>
                <a:spcPts val="2350"/>
              </a:lnSpc>
            </a:pPr>
            <a:r>
              <a:rPr sz="2000" dirty="0">
                <a:latin typeface="Arial MT"/>
                <a:cs typeface="Arial MT"/>
              </a:rPr>
              <a:t>/</a:t>
            </a:r>
            <a:r>
              <a:rPr sz="2000" spc="-35" dirty="0">
                <a:latin typeface="Arial MT"/>
                <a:cs typeface="Arial MT"/>
              </a:rPr>
              <a:t> </a:t>
            </a:r>
            <a:r>
              <a:rPr sz="2000" dirty="0">
                <a:latin typeface="Arial MT"/>
                <a:cs typeface="Arial MT"/>
              </a:rPr>
              <a:t>shared</a:t>
            </a:r>
            <a:r>
              <a:rPr sz="2000" spc="-55" dirty="0">
                <a:latin typeface="Arial MT"/>
                <a:cs typeface="Arial MT"/>
              </a:rPr>
              <a:t> </a:t>
            </a:r>
            <a:r>
              <a:rPr sz="2000" dirty="0">
                <a:latin typeface="Arial MT"/>
                <a:cs typeface="Arial MT"/>
              </a:rPr>
              <a:t>memory</a:t>
            </a:r>
            <a:endParaRPr sz="2000">
              <a:latin typeface="Arial MT"/>
              <a:cs typeface="Arial MT"/>
            </a:endParaRPr>
          </a:p>
        </p:txBody>
      </p:sp>
      <p:sp>
        <p:nvSpPr>
          <p:cNvPr id="6" name="object 6"/>
          <p:cNvSpPr txBox="1"/>
          <p:nvPr/>
        </p:nvSpPr>
        <p:spPr>
          <a:xfrm>
            <a:off x="953820" y="1910334"/>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latin typeface="Trebuchet MS"/>
                <a:cs typeface="Trebuchet MS"/>
              </a:rPr>
              <a:t>●</a:t>
            </a:r>
            <a:endParaRPr sz="850">
              <a:latin typeface="Trebuchet MS"/>
              <a:cs typeface="Trebuchet MS"/>
            </a:endParaRPr>
          </a:p>
        </p:txBody>
      </p:sp>
      <p:sp>
        <p:nvSpPr>
          <p:cNvPr id="7" name="object 7"/>
          <p:cNvSpPr txBox="1"/>
          <p:nvPr/>
        </p:nvSpPr>
        <p:spPr>
          <a:xfrm>
            <a:off x="953820" y="2477770"/>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latin typeface="Trebuchet MS"/>
                <a:cs typeface="Trebuchet MS"/>
              </a:rPr>
              <a:t>●</a:t>
            </a:r>
            <a:endParaRPr sz="850">
              <a:latin typeface="Trebuchet MS"/>
              <a:cs typeface="Trebuchet MS"/>
            </a:endParaRPr>
          </a:p>
        </p:txBody>
      </p:sp>
      <p:sp>
        <p:nvSpPr>
          <p:cNvPr id="8" name="object 8"/>
          <p:cNvSpPr txBox="1"/>
          <p:nvPr/>
        </p:nvSpPr>
        <p:spPr>
          <a:xfrm>
            <a:off x="953820" y="3045714"/>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latin typeface="Trebuchet MS"/>
                <a:cs typeface="Trebuchet MS"/>
              </a:rPr>
              <a:t>●</a:t>
            </a:r>
            <a:endParaRPr sz="850">
              <a:latin typeface="Trebuchet MS"/>
              <a:cs typeface="Trebuchet MS"/>
            </a:endParaRPr>
          </a:p>
        </p:txBody>
      </p:sp>
      <p:sp>
        <p:nvSpPr>
          <p:cNvPr id="9" name="object 9"/>
          <p:cNvSpPr txBox="1"/>
          <p:nvPr/>
        </p:nvSpPr>
        <p:spPr>
          <a:xfrm>
            <a:off x="953820" y="3330066"/>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latin typeface="Trebuchet MS"/>
                <a:cs typeface="Trebuchet MS"/>
              </a:rPr>
              <a:t>●</a:t>
            </a:r>
            <a:endParaRPr sz="850">
              <a:latin typeface="Trebuchet MS"/>
              <a:cs typeface="Trebuchet MS"/>
            </a:endParaRPr>
          </a:p>
        </p:txBody>
      </p:sp>
      <p:sp>
        <p:nvSpPr>
          <p:cNvPr id="10" name="object 10"/>
          <p:cNvSpPr txBox="1"/>
          <p:nvPr/>
        </p:nvSpPr>
        <p:spPr>
          <a:xfrm>
            <a:off x="953820" y="3613150"/>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latin typeface="Trebuchet MS"/>
                <a:cs typeface="Trebuchet MS"/>
              </a:rPr>
              <a:t>●</a:t>
            </a:r>
            <a:endParaRPr sz="850">
              <a:latin typeface="Trebuchet MS"/>
              <a:cs typeface="Trebuchet MS"/>
            </a:endParaRPr>
          </a:p>
        </p:txBody>
      </p:sp>
      <p:sp>
        <p:nvSpPr>
          <p:cNvPr id="11" name="object 11"/>
          <p:cNvSpPr txBox="1"/>
          <p:nvPr/>
        </p:nvSpPr>
        <p:spPr>
          <a:xfrm>
            <a:off x="953820" y="4181983"/>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latin typeface="Trebuchet MS"/>
                <a:cs typeface="Trebuchet MS"/>
              </a:rPr>
              <a:t>●</a:t>
            </a:r>
            <a:endParaRPr sz="850">
              <a:latin typeface="Trebuchet MS"/>
              <a:cs typeface="Trebuchet MS"/>
            </a:endParaRPr>
          </a:p>
        </p:txBody>
      </p:sp>
      <p:sp>
        <p:nvSpPr>
          <p:cNvPr id="12" name="object 12"/>
          <p:cNvSpPr txBox="1"/>
          <p:nvPr/>
        </p:nvSpPr>
        <p:spPr>
          <a:xfrm>
            <a:off x="953820" y="4749241"/>
            <a:ext cx="93345" cy="159385"/>
          </a:xfrm>
          <a:prstGeom prst="rect">
            <a:avLst/>
          </a:prstGeom>
        </p:spPr>
        <p:txBody>
          <a:bodyPr vert="horz" wrap="square" lIns="0" tIns="15875" rIns="0" bIns="0" rtlCol="0">
            <a:spAutoFit/>
          </a:bodyPr>
          <a:lstStyle/>
          <a:p>
            <a:pPr marL="12700">
              <a:lnSpc>
                <a:spcPct val="100000"/>
              </a:lnSpc>
              <a:spcBef>
                <a:spcPts val="125"/>
              </a:spcBef>
            </a:pPr>
            <a:r>
              <a:rPr sz="850" spc="15" dirty="0">
                <a:latin typeface="Trebuchet MS"/>
                <a:cs typeface="Trebuchet MS"/>
              </a:rPr>
              <a:t>●</a:t>
            </a:r>
            <a:endParaRPr sz="850">
              <a:latin typeface="Trebuchet MS"/>
              <a:cs typeface="Trebuchet M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92223" y="922018"/>
            <a:ext cx="7456931" cy="5390386"/>
          </a:xfrm>
          <a:prstGeom prst="rect">
            <a:avLst/>
          </a:prstGeom>
        </p:spPr>
      </p:pic>
      <p:sp>
        <p:nvSpPr>
          <p:cNvPr id="3" name="object 3"/>
          <p:cNvSpPr txBox="1">
            <a:spLocks noGrp="1"/>
          </p:cNvSpPr>
          <p:nvPr>
            <p:ph type="title"/>
          </p:nvPr>
        </p:nvSpPr>
        <p:spPr>
          <a:xfrm>
            <a:off x="1048003" y="241554"/>
            <a:ext cx="1036319" cy="429895"/>
          </a:xfrm>
          <a:prstGeom prst="rect">
            <a:avLst/>
          </a:prstGeom>
        </p:spPr>
        <p:txBody>
          <a:bodyPr vert="horz" wrap="square" lIns="0" tIns="12700" rIns="0" bIns="0" rtlCol="0">
            <a:spAutoFit/>
          </a:bodyPr>
          <a:lstStyle/>
          <a:p>
            <a:pPr marL="12700">
              <a:lnSpc>
                <a:spcPct val="100000"/>
              </a:lnSpc>
              <a:spcBef>
                <a:spcPts val="100"/>
              </a:spcBef>
            </a:pPr>
            <a:r>
              <a:rPr spc="-5" dirty="0"/>
              <a:t>P</a:t>
            </a:r>
            <a:r>
              <a:rPr dirty="0"/>
              <a:t>a</a:t>
            </a:r>
            <a:r>
              <a:rPr spc="5" dirty="0"/>
              <a:t>sc</a:t>
            </a:r>
            <a:r>
              <a:rPr spc="-15" dirty="0"/>
              <a:t>a</a:t>
            </a:r>
            <a:r>
              <a:rPr dirty="0"/>
              <a:t>l</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33902" y="451485"/>
            <a:ext cx="2169795" cy="429895"/>
          </a:xfrm>
          <a:prstGeom prst="rect">
            <a:avLst/>
          </a:prstGeom>
        </p:spPr>
        <p:txBody>
          <a:bodyPr vert="horz" wrap="square" lIns="0" tIns="12700" rIns="0" bIns="0" rtlCol="0">
            <a:spAutoFit/>
          </a:bodyPr>
          <a:lstStyle/>
          <a:p>
            <a:pPr marL="12700">
              <a:lnSpc>
                <a:spcPct val="100000"/>
              </a:lnSpc>
              <a:spcBef>
                <a:spcPts val="100"/>
              </a:spcBef>
            </a:pPr>
            <a:r>
              <a:rPr dirty="0"/>
              <a:t>Pascal</a:t>
            </a:r>
            <a:r>
              <a:rPr spc="-125" dirty="0"/>
              <a:t> </a:t>
            </a:r>
            <a:r>
              <a:rPr spc="-5" dirty="0"/>
              <a:t>(contd)</a:t>
            </a:r>
          </a:p>
        </p:txBody>
      </p:sp>
      <p:sp>
        <p:nvSpPr>
          <p:cNvPr id="3" name="object 3"/>
          <p:cNvSpPr txBox="1"/>
          <p:nvPr/>
        </p:nvSpPr>
        <p:spPr>
          <a:xfrm>
            <a:off x="1329308" y="1544828"/>
            <a:ext cx="118745" cy="210185"/>
          </a:xfrm>
          <a:prstGeom prst="rect">
            <a:avLst/>
          </a:prstGeom>
        </p:spPr>
        <p:txBody>
          <a:bodyPr vert="horz" wrap="square" lIns="0" tIns="13970" rIns="0" bIns="0" rtlCol="0">
            <a:spAutoFit/>
          </a:bodyPr>
          <a:lstStyle/>
          <a:p>
            <a:pPr marL="12700">
              <a:lnSpc>
                <a:spcPct val="100000"/>
              </a:lnSpc>
              <a:spcBef>
                <a:spcPts val="110"/>
              </a:spcBef>
            </a:pPr>
            <a:r>
              <a:rPr sz="1200" spc="5" dirty="0">
                <a:latin typeface="Trebuchet MS"/>
                <a:cs typeface="Trebuchet MS"/>
              </a:rPr>
              <a:t>●</a:t>
            </a:r>
            <a:endParaRPr sz="1200">
              <a:latin typeface="Trebuchet MS"/>
              <a:cs typeface="Trebuchet MS"/>
            </a:endParaRPr>
          </a:p>
        </p:txBody>
      </p:sp>
      <p:sp>
        <p:nvSpPr>
          <p:cNvPr id="4" name="object 4"/>
          <p:cNvSpPr txBox="1"/>
          <p:nvPr/>
        </p:nvSpPr>
        <p:spPr>
          <a:xfrm>
            <a:off x="1599946" y="1309123"/>
            <a:ext cx="5697855" cy="2842895"/>
          </a:xfrm>
          <a:prstGeom prst="rect">
            <a:avLst/>
          </a:prstGeom>
        </p:spPr>
        <p:txBody>
          <a:bodyPr vert="horz" wrap="square" lIns="0" tIns="133350" rIns="0" bIns="0" rtlCol="0">
            <a:spAutoFit/>
          </a:bodyPr>
          <a:lstStyle/>
          <a:p>
            <a:pPr marL="12700">
              <a:lnSpc>
                <a:spcPct val="100000"/>
              </a:lnSpc>
              <a:spcBef>
                <a:spcPts val="1050"/>
              </a:spcBef>
            </a:pPr>
            <a:r>
              <a:rPr sz="2650" spc="10" dirty="0">
                <a:latin typeface="Arial MT"/>
                <a:cs typeface="Arial MT"/>
              </a:rPr>
              <a:t>two</a:t>
            </a:r>
            <a:r>
              <a:rPr sz="2650" spc="-35" dirty="0">
                <a:latin typeface="Arial MT"/>
                <a:cs typeface="Arial MT"/>
              </a:rPr>
              <a:t> </a:t>
            </a:r>
            <a:r>
              <a:rPr sz="2650" spc="10" dirty="0">
                <a:latin typeface="Arial MT"/>
                <a:cs typeface="Arial MT"/>
              </a:rPr>
              <a:t>processing</a:t>
            </a:r>
            <a:r>
              <a:rPr sz="2650" spc="-20" dirty="0">
                <a:latin typeface="Arial MT"/>
                <a:cs typeface="Arial MT"/>
              </a:rPr>
              <a:t> </a:t>
            </a:r>
            <a:r>
              <a:rPr sz="2650" spc="10" dirty="0">
                <a:latin typeface="Arial MT"/>
                <a:cs typeface="Arial MT"/>
              </a:rPr>
              <a:t>blocks,</a:t>
            </a:r>
            <a:r>
              <a:rPr sz="2650" spc="-50" dirty="0">
                <a:latin typeface="Arial MT"/>
                <a:cs typeface="Arial MT"/>
              </a:rPr>
              <a:t> </a:t>
            </a:r>
            <a:r>
              <a:rPr sz="2650" spc="10" dirty="0">
                <a:latin typeface="Arial MT"/>
                <a:cs typeface="Arial MT"/>
              </a:rPr>
              <a:t>each</a:t>
            </a:r>
            <a:r>
              <a:rPr sz="2650" spc="-10" dirty="0">
                <a:latin typeface="Arial MT"/>
                <a:cs typeface="Arial MT"/>
              </a:rPr>
              <a:t> </a:t>
            </a:r>
            <a:r>
              <a:rPr sz="2650" spc="10" dirty="0">
                <a:latin typeface="Arial MT"/>
                <a:cs typeface="Arial MT"/>
              </a:rPr>
              <a:t>with</a:t>
            </a:r>
            <a:endParaRPr sz="2650">
              <a:latin typeface="Arial MT"/>
              <a:cs typeface="Arial MT"/>
            </a:endParaRPr>
          </a:p>
          <a:p>
            <a:pPr marL="373380" indent="-271780">
              <a:lnSpc>
                <a:spcPct val="100000"/>
              </a:lnSpc>
              <a:spcBef>
                <a:spcPts val="805"/>
              </a:spcBef>
              <a:buSzPct val="74468"/>
              <a:buFont typeface="Trebuchet MS"/>
              <a:buChar char="–"/>
              <a:tabLst>
                <a:tab pos="373380" algn="l"/>
                <a:tab pos="374015" algn="l"/>
              </a:tabLst>
            </a:pPr>
            <a:r>
              <a:rPr sz="2350" spc="-15" dirty="0">
                <a:latin typeface="Arial MT"/>
                <a:cs typeface="Arial MT"/>
              </a:rPr>
              <a:t>3</a:t>
            </a:r>
            <a:r>
              <a:rPr sz="2350" spc="-10" dirty="0">
                <a:latin typeface="Arial MT"/>
                <a:cs typeface="Arial MT"/>
              </a:rPr>
              <a:t>2</a:t>
            </a:r>
            <a:r>
              <a:rPr sz="2350" spc="-25" dirty="0">
                <a:latin typeface="Arial MT"/>
                <a:cs typeface="Arial MT"/>
              </a:rPr>
              <a:t> </a:t>
            </a:r>
            <a:r>
              <a:rPr sz="2350" spc="-5" dirty="0">
                <a:latin typeface="Arial MT"/>
                <a:cs typeface="Arial MT"/>
              </a:rPr>
              <a:t>sin</a:t>
            </a:r>
            <a:r>
              <a:rPr sz="2350" spc="-20" dirty="0">
                <a:latin typeface="Arial MT"/>
                <a:cs typeface="Arial MT"/>
              </a:rPr>
              <a:t>g</a:t>
            </a:r>
            <a:r>
              <a:rPr sz="2350" spc="-5" dirty="0">
                <a:latin typeface="Arial MT"/>
                <a:cs typeface="Arial MT"/>
              </a:rPr>
              <a:t>l</a:t>
            </a:r>
            <a:r>
              <a:rPr sz="2350" spc="-20" dirty="0">
                <a:latin typeface="Arial MT"/>
                <a:cs typeface="Arial MT"/>
              </a:rPr>
              <a:t>e</a:t>
            </a:r>
            <a:r>
              <a:rPr sz="2350" spc="-5" dirty="0">
                <a:latin typeface="Arial MT"/>
                <a:cs typeface="Arial MT"/>
              </a:rPr>
              <a:t>-pr</a:t>
            </a:r>
            <a:r>
              <a:rPr sz="2350" spc="-20" dirty="0">
                <a:latin typeface="Arial MT"/>
                <a:cs typeface="Arial MT"/>
              </a:rPr>
              <a:t>e</a:t>
            </a:r>
            <a:r>
              <a:rPr sz="2350" spc="-5" dirty="0">
                <a:latin typeface="Arial MT"/>
                <a:cs typeface="Arial MT"/>
              </a:rPr>
              <a:t>cisi</a:t>
            </a:r>
            <a:r>
              <a:rPr sz="2350" spc="-20" dirty="0">
                <a:latin typeface="Arial MT"/>
                <a:cs typeface="Arial MT"/>
              </a:rPr>
              <a:t>o</a:t>
            </a:r>
            <a:r>
              <a:rPr sz="2350" spc="-10" dirty="0">
                <a:latin typeface="Arial MT"/>
                <a:cs typeface="Arial MT"/>
              </a:rPr>
              <a:t>n</a:t>
            </a:r>
            <a:r>
              <a:rPr sz="2350" spc="-20" dirty="0">
                <a:latin typeface="Arial MT"/>
                <a:cs typeface="Arial MT"/>
              </a:rPr>
              <a:t> CUD</a:t>
            </a:r>
            <a:r>
              <a:rPr sz="2350" spc="-10" dirty="0">
                <a:latin typeface="Arial MT"/>
                <a:cs typeface="Arial MT"/>
              </a:rPr>
              <a:t>A</a:t>
            </a:r>
            <a:r>
              <a:rPr sz="2350" spc="-280" dirty="0">
                <a:latin typeface="Arial MT"/>
                <a:cs typeface="Arial MT"/>
              </a:rPr>
              <a:t> </a:t>
            </a:r>
            <a:r>
              <a:rPr sz="2350" spc="-10" dirty="0">
                <a:latin typeface="Arial MT"/>
                <a:cs typeface="Arial MT"/>
              </a:rPr>
              <a:t>Cores</a:t>
            </a:r>
            <a:endParaRPr sz="2350">
              <a:latin typeface="Arial MT"/>
              <a:cs typeface="Arial MT"/>
            </a:endParaRPr>
          </a:p>
          <a:p>
            <a:pPr marL="373380" indent="-271780">
              <a:lnSpc>
                <a:spcPct val="100000"/>
              </a:lnSpc>
              <a:spcBef>
                <a:spcPts val="780"/>
              </a:spcBef>
              <a:buSzPct val="74468"/>
              <a:buFont typeface="Trebuchet MS"/>
              <a:buChar char="–"/>
              <a:tabLst>
                <a:tab pos="373380" algn="l"/>
                <a:tab pos="374015" algn="l"/>
              </a:tabLst>
            </a:pPr>
            <a:r>
              <a:rPr sz="2350" spc="-15" dirty="0">
                <a:latin typeface="Arial MT"/>
                <a:cs typeface="Arial MT"/>
              </a:rPr>
              <a:t>1</a:t>
            </a:r>
            <a:r>
              <a:rPr sz="2350" spc="-5" dirty="0">
                <a:latin typeface="Arial MT"/>
                <a:cs typeface="Arial MT"/>
              </a:rPr>
              <a:t>6</a:t>
            </a:r>
            <a:r>
              <a:rPr sz="2350" spc="-25" dirty="0">
                <a:latin typeface="Arial MT"/>
                <a:cs typeface="Arial MT"/>
              </a:rPr>
              <a:t> </a:t>
            </a:r>
            <a:r>
              <a:rPr sz="2350" spc="-5" dirty="0">
                <a:latin typeface="Arial MT"/>
                <a:cs typeface="Arial MT"/>
              </a:rPr>
              <a:t>d</a:t>
            </a:r>
            <a:r>
              <a:rPr sz="2350" spc="-20" dirty="0">
                <a:latin typeface="Arial MT"/>
                <a:cs typeface="Arial MT"/>
              </a:rPr>
              <a:t>o</a:t>
            </a:r>
            <a:r>
              <a:rPr sz="2350" spc="-5" dirty="0">
                <a:latin typeface="Arial MT"/>
                <a:cs typeface="Arial MT"/>
              </a:rPr>
              <a:t>u</a:t>
            </a:r>
            <a:r>
              <a:rPr sz="2350" spc="-20" dirty="0">
                <a:latin typeface="Arial MT"/>
                <a:cs typeface="Arial MT"/>
              </a:rPr>
              <a:t>b</a:t>
            </a:r>
            <a:r>
              <a:rPr sz="2350" spc="-5" dirty="0">
                <a:latin typeface="Arial MT"/>
                <a:cs typeface="Arial MT"/>
              </a:rPr>
              <a:t>le pr</a:t>
            </a:r>
            <a:r>
              <a:rPr sz="2350" spc="-20" dirty="0">
                <a:latin typeface="Arial MT"/>
                <a:cs typeface="Arial MT"/>
              </a:rPr>
              <a:t>e</a:t>
            </a:r>
            <a:r>
              <a:rPr sz="2350" spc="-5" dirty="0">
                <a:latin typeface="Arial MT"/>
                <a:cs typeface="Arial MT"/>
              </a:rPr>
              <a:t>cision</a:t>
            </a:r>
            <a:r>
              <a:rPr sz="2350" spc="-45" dirty="0">
                <a:latin typeface="Arial MT"/>
                <a:cs typeface="Arial MT"/>
              </a:rPr>
              <a:t> </a:t>
            </a:r>
            <a:r>
              <a:rPr sz="2350" spc="-5" dirty="0">
                <a:latin typeface="Arial MT"/>
                <a:cs typeface="Arial MT"/>
              </a:rPr>
              <a:t>(FP</a:t>
            </a:r>
            <a:r>
              <a:rPr sz="2350" spc="-20" dirty="0">
                <a:latin typeface="Arial MT"/>
                <a:cs typeface="Arial MT"/>
              </a:rPr>
              <a:t>6</a:t>
            </a:r>
            <a:r>
              <a:rPr sz="2350" spc="-5" dirty="0">
                <a:latin typeface="Arial MT"/>
                <a:cs typeface="Arial MT"/>
              </a:rPr>
              <a:t>4)</a:t>
            </a:r>
            <a:r>
              <a:rPr sz="2350" spc="-50" dirty="0">
                <a:latin typeface="Arial MT"/>
                <a:cs typeface="Arial MT"/>
              </a:rPr>
              <a:t> </a:t>
            </a:r>
            <a:r>
              <a:rPr sz="2350" spc="-25" dirty="0">
                <a:latin typeface="Arial MT"/>
                <a:cs typeface="Arial MT"/>
              </a:rPr>
              <a:t>CUD</a:t>
            </a:r>
            <a:r>
              <a:rPr sz="2350" spc="-10" dirty="0">
                <a:latin typeface="Arial MT"/>
                <a:cs typeface="Arial MT"/>
              </a:rPr>
              <a:t>A</a:t>
            </a:r>
            <a:r>
              <a:rPr sz="2350" spc="-285" dirty="0">
                <a:latin typeface="Arial MT"/>
                <a:cs typeface="Arial MT"/>
              </a:rPr>
              <a:t> </a:t>
            </a:r>
            <a:r>
              <a:rPr sz="2350" spc="-5" dirty="0">
                <a:latin typeface="Arial MT"/>
                <a:cs typeface="Arial MT"/>
              </a:rPr>
              <a:t>Cor</a:t>
            </a:r>
            <a:r>
              <a:rPr sz="2350" spc="-20" dirty="0">
                <a:latin typeface="Arial MT"/>
                <a:cs typeface="Arial MT"/>
              </a:rPr>
              <a:t>e</a:t>
            </a:r>
            <a:r>
              <a:rPr sz="2350" spc="-5" dirty="0">
                <a:latin typeface="Arial MT"/>
                <a:cs typeface="Arial MT"/>
              </a:rPr>
              <a:t>s</a:t>
            </a:r>
            <a:endParaRPr sz="2350">
              <a:latin typeface="Arial MT"/>
              <a:cs typeface="Arial MT"/>
            </a:endParaRPr>
          </a:p>
          <a:p>
            <a:pPr marL="373380" indent="-271780">
              <a:lnSpc>
                <a:spcPct val="100000"/>
              </a:lnSpc>
              <a:spcBef>
                <a:spcPts val="790"/>
              </a:spcBef>
              <a:buSzPct val="74468"/>
              <a:buFont typeface="Trebuchet MS"/>
              <a:buChar char="–"/>
              <a:tabLst>
                <a:tab pos="373380" algn="l"/>
                <a:tab pos="374015" algn="l"/>
              </a:tabLst>
            </a:pPr>
            <a:r>
              <a:rPr sz="2350" spc="-10" dirty="0">
                <a:latin typeface="Arial MT"/>
                <a:cs typeface="Arial MT"/>
              </a:rPr>
              <a:t>one</a:t>
            </a:r>
            <a:r>
              <a:rPr sz="2350" spc="-45" dirty="0">
                <a:latin typeface="Arial MT"/>
                <a:cs typeface="Arial MT"/>
              </a:rPr>
              <a:t> </a:t>
            </a:r>
            <a:r>
              <a:rPr sz="2350" spc="-10" dirty="0">
                <a:latin typeface="Arial MT"/>
                <a:cs typeface="Arial MT"/>
              </a:rPr>
              <a:t>instruction</a:t>
            </a:r>
            <a:r>
              <a:rPr sz="2350" spc="-25" dirty="0">
                <a:latin typeface="Arial MT"/>
                <a:cs typeface="Arial MT"/>
              </a:rPr>
              <a:t> </a:t>
            </a:r>
            <a:r>
              <a:rPr sz="2350" spc="-30" dirty="0">
                <a:latin typeface="Arial MT"/>
                <a:cs typeface="Arial MT"/>
              </a:rPr>
              <a:t>buffer</a:t>
            </a:r>
            <a:endParaRPr sz="2350">
              <a:latin typeface="Arial MT"/>
              <a:cs typeface="Arial MT"/>
            </a:endParaRPr>
          </a:p>
          <a:p>
            <a:pPr marL="373380" indent="-271780">
              <a:lnSpc>
                <a:spcPct val="100000"/>
              </a:lnSpc>
              <a:spcBef>
                <a:spcPts val="780"/>
              </a:spcBef>
              <a:buSzPct val="74468"/>
              <a:buFont typeface="Trebuchet MS"/>
              <a:buChar char="–"/>
              <a:tabLst>
                <a:tab pos="373380" algn="l"/>
                <a:tab pos="374015" algn="l"/>
              </a:tabLst>
            </a:pPr>
            <a:r>
              <a:rPr sz="2350" spc="-10" dirty="0">
                <a:latin typeface="Arial MT"/>
                <a:cs typeface="Arial MT"/>
              </a:rPr>
              <a:t>one</a:t>
            </a:r>
            <a:r>
              <a:rPr sz="2350" spc="-55" dirty="0">
                <a:latin typeface="Arial MT"/>
                <a:cs typeface="Arial MT"/>
              </a:rPr>
              <a:t> </a:t>
            </a:r>
            <a:r>
              <a:rPr sz="2350" spc="-10" dirty="0">
                <a:latin typeface="Arial MT"/>
                <a:cs typeface="Arial MT"/>
              </a:rPr>
              <a:t>warp</a:t>
            </a:r>
            <a:r>
              <a:rPr sz="2350" spc="-65" dirty="0">
                <a:latin typeface="Arial MT"/>
                <a:cs typeface="Arial MT"/>
              </a:rPr>
              <a:t> </a:t>
            </a:r>
            <a:r>
              <a:rPr sz="2350" spc="-10" dirty="0">
                <a:latin typeface="Arial MT"/>
                <a:cs typeface="Arial MT"/>
              </a:rPr>
              <a:t>scheduler</a:t>
            </a:r>
            <a:endParaRPr sz="2350">
              <a:latin typeface="Arial MT"/>
              <a:cs typeface="Arial MT"/>
            </a:endParaRPr>
          </a:p>
          <a:p>
            <a:pPr marL="373380" indent="-271780">
              <a:lnSpc>
                <a:spcPct val="100000"/>
              </a:lnSpc>
              <a:spcBef>
                <a:spcPts val="795"/>
              </a:spcBef>
              <a:buSzPct val="74468"/>
              <a:buFont typeface="Trebuchet MS"/>
              <a:buChar char="–"/>
              <a:tabLst>
                <a:tab pos="373380" algn="l"/>
                <a:tab pos="374015" algn="l"/>
              </a:tabLst>
            </a:pPr>
            <a:r>
              <a:rPr sz="2350" spc="-10" dirty="0">
                <a:latin typeface="Arial MT"/>
                <a:cs typeface="Arial MT"/>
              </a:rPr>
              <a:t>two</a:t>
            </a:r>
            <a:r>
              <a:rPr sz="2350" spc="-50" dirty="0">
                <a:latin typeface="Arial MT"/>
                <a:cs typeface="Arial MT"/>
              </a:rPr>
              <a:t> </a:t>
            </a:r>
            <a:r>
              <a:rPr sz="2350" spc="-10" dirty="0">
                <a:latin typeface="Arial MT"/>
                <a:cs typeface="Arial MT"/>
              </a:rPr>
              <a:t>dispatch</a:t>
            </a:r>
            <a:r>
              <a:rPr sz="2350" spc="-45" dirty="0">
                <a:latin typeface="Arial MT"/>
                <a:cs typeface="Arial MT"/>
              </a:rPr>
              <a:t> </a:t>
            </a:r>
            <a:r>
              <a:rPr sz="2350" spc="-10" dirty="0">
                <a:latin typeface="Arial MT"/>
                <a:cs typeface="Arial MT"/>
              </a:rPr>
              <a:t>units</a:t>
            </a:r>
            <a:endParaRPr sz="2350">
              <a:latin typeface="Arial MT"/>
              <a:cs typeface="Arial M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681733" y="448436"/>
            <a:ext cx="1036319" cy="585470"/>
          </a:xfrm>
          <a:prstGeom prst="rect">
            <a:avLst/>
          </a:prstGeom>
        </p:spPr>
        <p:txBody>
          <a:bodyPr vert="horz" wrap="square" lIns="0" tIns="15240" rIns="0" bIns="0" rtlCol="0">
            <a:spAutoFit/>
          </a:bodyPr>
          <a:lstStyle/>
          <a:p>
            <a:pPr marL="12700">
              <a:lnSpc>
                <a:spcPct val="100000"/>
              </a:lnSpc>
              <a:spcBef>
                <a:spcPts val="120"/>
              </a:spcBef>
            </a:pPr>
            <a:r>
              <a:rPr sz="3650" spc="-400" dirty="0">
                <a:latin typeface="Arial MT"/>
                <a:cs typeface="Arial MT"/>
              </a:rPr>
              <a:t>V</a:t>
            </a:r>
            <a:r>
              <a:rPr sz="3650" spc="5" dirty="0">
                <a:latin typeface="Arial MT"/>
                <a:cs typeface="Arial MT"/>
              </a:rPr>
              <a:t>o</a:t>
            </a:r>
            <a:r>
              <a:rPr sz="3650" dirty="0">
                <a:latin typeface="Arial MT"/>
                <a:cs typeface="Arial MT"/>
              </a:rPr>
              <a:t>lt</a:t>
            </a:r>
            <a:r>
              <a:rPr sz="3650" spc="10" dirty="0">
                <a:latin typeface="Arial MT"/>
                <a:cs typeface="Arial MT"/>
              </a:rPr>
              <a:t>a</a:t>
            </a:r>
            <a:endParaRPr sz="3650">
              <a:latin typeface="Arial MT"/>
              <a:cs typeface="Arial MT"/>
            </a:endParaRPr>
          </a:p>
        </p:txBody>
      </p:sp>
      <p:pic>
        <p:nvPicPr>
          <p:cNvPr id="3" name="object 3"/>
          <p:cNvPicPr/>
          <p:nvPr/>
        </p:nvPicPr>
        <p:blipFill>
          <a:blip r:embed="rId2" cstate="print"/>
          <a:stretch>
            <a:fillRect/>
          </a:stretch>
        </p:blipFill>
        <p:spPr>
          <a:xfrm>
            <a:off x="4503420" y="0"/>
            <a:ext cx="4725924" cy="6309359"/>
          </a:xfrm>
          <a:prstGeom prst="rect">
            <a:avLst/>
          </a:prstGeom>
        </p:spPr>
      </p:pic>
      <p:sp>
        <p:nvSpPr>
          <p:cNvPr id="4" name="object 4"/>
          <p:cNvSpPr txBox="1"/>
          <p:nvPr/>
        </p:nvSpPr>
        <p:spPr>
          <a:xfrm>
            <a:off x="1013256" y="1200404"/>
            <a:ext cx="2421890" cy="305435"/>
          </a:xfrm>
          <a:prstGeom prst="rect">
            <a:avLst/>
          </a:prstGeom>
        </p:spPr>
        <p:txBody>
          <a:bodyPr vert="horz" wrap="square" lIns="0" tIns="17145" rIns="0" bIns="0" rtlCol="0">
            <a:spAutoFit/>
          </a:bodyPr>
          <a:lstStyle/>
          <a:p>
            <a:pPr marL="12700">
              <a:lnSpc>
                <a:spcPct val="100000"/>
              </a:lnSpc>
              <a:spcBef>
                <a:spcPts val="135"/>
              </a:spcBef>
            </a:pPr>
            <a:r>
              <a:rPr sz="1800" spc="15" dirty="0">
                <a:latin typeface="Arial MT"/>
                <a:cs typeface="Arial MT"/>
              </a:rPr>
              <a:t>Four</a:t>
            </a:r>
            <a:r>
              <a:rPr sz="1800" spc="-25" dirty="0">
                <a:latin typeface="Arial MT"/>
                <a:cs typeface="Arial MT"/>
              </a:rPr>
              <a:t> </a:t>
            </a:r>
            <a:r>
              <a:rPr sz="1800" spc="15" dirty="0">
                <a:latin typeface="Arial MT"/>
                <a:cs typeface="Arial MT"/>
              </a:rPr>
              <a:t>processing</a:t>
            </a:r>
            <a:r>
              <a:rPr sz="1800" spc="-35" dirty="0">
                <a:latin typeface="Arial MT"/>
                <a:cs typeface="Arial MT"/>
              </a:rPr>
              <a:t> </a:t>
            </a:r>
            <a:r>
              <a:rPr sz="1800" spc="15" dirty="0">
                <a:latin typeface="Arial MT"/>
                <a:cs typeface="Arial MT"/>
              </a:rPr>
              <a:t>blocks</a:t>
            </a:r>
            <a:endParaRPr sz="1800">
              <a:latin typeface="Arial MT"/>
              <a:cs typeface="Arial M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390" y="301879"/>
            <a:ext cx="1809114" cy="429895"/>
          </a:xfrm>
          <a:prstGeom prst="rect">
            <a:avLst/>
          </a:prstGeom>
        </p:spPr>
        <p:txBody>
          <a:bodyPr vert="horz" wrap="square" lIns="0" tIns="12700" rIns="0" bIns="0" rtlCol="0">
            <a:spAutoFit/>
          </a:bodyPr>
          <a:lstStyle/>
          <a:p>
            <a:pPr marL="12700">
              <a:lnSpc>
                <a:spcPct val="100000"/>
              </a:lnSpc>
              <a:spcBef>
                <a:spcPts val="100"/>
              </a:spcBef>
            </a:pPr>
            <a:r>
              <a:rPr spc="-25" dirty="0"/>
              <a:t>Volta(contd)</a:t>
            </a:r>
          </a:p>
        </p:txBody>
      </p:sp>
      <p:pic>
        <p:nvPicPr>
          <p:cNvPr id="3" name="object 3"/>
          <p:cNvPicPr/>
          <p:nvPr/>
        </p:nvPicPr>
        <p:blipFill>
          <a:blip r:embed="rId2" cstate="print"/>
          <a:stretch>
            <a:fillRect/>
          </a:stretch>
        </p:blipFill>
        <p:spPr>
          <a:xfrm>
            <a:off x="3874008" y="0"/>
            <a:ext cx="5375147" cy="6309358"/>
          </a:xfrm>
          <a:prstGeom prst="rect">
            <a:avLst/>
          </a:prstGeom>
        </p:spPr>
      </p:pic>
      <p:sp>
        <p:nvSpPr>
          <p:cNvPr id="4" name="object 4"/>
          <p:cNvSpPr txBox="1"/>
          <p:nvPr/>
        </p:nvSpPr>
        <p:spPr>
          <a:xfrm>
            <a:off x="939520" y="1087361"/>
            <a:ext cx="2527300" cy="611505"/>
          </a:xfrm>
          <a:prstGeom prst="rect">
            <a:avLst/>
          </a:prstGeom>
        </p:spPr>
        <p:txBody>
          <a:bodyPr vert="horz" wrap="square" lIns="0" tIns="42545" rIns="0" bIns="0" rtlCol="0">
            <a:spAutoFit/>
          </a:bodyPr>
          <a:lstStyle/>
          <a:p>
            <a:pPr marL="12700" marR="5080">
              <a:lnSpc>
                <a:spcPts val="2210"/>
              </a:lnSpc>
              <a:spcBef>
                <a:spcPts val="335"/>
              </a:spcBef>
            </a:pPr>
            <a:r>
              <a:rPr sz="2000" dirty="0">
                <a:latin typeface="Arial MT"/>
                <a:cs typeface="Arial MT"/>
              </a:rPr>
              <a:t>each</a:t>
            </a:r>
            <a:r>
              <a:rPr sz="2000" spc="-70" dirty="0">
                <a:latin typeface="Arial MT"/>
                <a:cs typeface="Arial MT"/>
              </a:rPr>
              <a:t> </a:t>
            </a:r>
            <a:r>
              <a:rPr sz="2000" spc="-5" dirty="0">
                <a:latin typeface="Arial MT"/>
                <a:cs typeface="Arial MT"/>
              </a:rPr>
              <a:t>processing</a:t>
            </a:r>
            <a:r>
              <a:rPr sz="2000" spc="-90" dirty="0">
                <a:latin typeface="Arial MT"/>
                <a:cs typeface="Arial MT"/>
              </a:rPr>
              <a:t> </a:t>
            </a:r>
            <a:r>
              <a:rPr sz="2000" dirty="0">
                <a:latin typeface="Arial MT"/>
                <a:cs typeface="Arial MT"/>
              </a:rPr>
              <a:t>block </a:t>
            </a:r>
            <a:r>
              <a:rPr sz="2000" spc="-545" dirty="0">
                <a:latin typeface="Arial MT"/>
                <a:cs typeface="Arial MT"/>
              </a:rPr>
              <a:t> </a:t>
            </a:r>
            <a:r>
              <a:rPr sz="2000" spc="-15" dirty="0">
                <a:latin typeface="Arial MT"/>
                <a:cs typeface="Arial MT"/>
              </a:rPr>
              <a:t>has</a:t>
            </a:r>
            <a:endParaRPr sz="2000" dirty="0">
              <a:latin typeface="Arial MT"/>
              <a:cs typeface="Arial MT"/>
            </a:endParaRPr>
          </a:p>
        </p:txBody>
      </p:sp>
      <p:sp>
        <p:nvSpPr>
          <p:cNvPr id="5" name="object 5"/>
          <p:cNvSpPr txBox="1"/>
          <p:nvPr/>
        </p:nvSpPr>
        <p:spPr>
          <a:xfrm>
            <a:off x="893165" y="3147441"/>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latin typeface="Trebuchet MS"/>
                <a:cs typeface="Trebuchet MS"/>
              </a:rPr>
              <a:t>●</a:t>
            </a:r>
            <a:endParaRPr sz="850">
              <a:latin typeface="Trebuchet MS"/>
              <a:cs typeface="Trebuchet MS"/>
            </a:endParaRPr>
          </a:p>
        </p:txBody>
      </p:sp>
      <p:sp>
        <p:nvSpPr>
          <p:cNvPr id="6" name="object 6"/>
          <p:cNvSpPr txBox="1"/>
          <p:nvPr/>
        </p:nvSpPr>
        <p:spPr>
          <a:xfrm>
            <a:off x="893165" y="3431794"/>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latin typeface="Trebuchet MS"/>
                <a:cs typeface="Trebuchet MS"/>
              </a:rPr>
              <a:t>●</a:t>
            </a:r>
            <a:endParaRPr sz="850">
              <a:latin typeface="Trebuchet MS"/>
              <a:cs typeface="Trebuchet MS"/>
            </a:endParaRPr>
          </a:p>
        </p:txBody>
      </p:sp>
      <p:sp>
        <p:nvSpPr>
          <p:cNvPr id="7" name="object 7"/>
          <p:cNvSpPr txBox="1"/>
          <p:nvPr/>
        </p:nvSpPr>
        <p:spPr>
          <a:xfrm>
            <a:off x="893165" y="3999357"/>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latin typeface="Trebuchet MS"/>
                <a:cs typeface="Trebuchet MS"/>
              </a:rPr>
              <a:t>●</a:t>
            </a:r>
            <a:endParaRPr sz="850">
              <a:latin typeface="Trebuchet MS"/>
              <a:cs typeface="Trebuchet MS"/>
            </a:endParaRPr>
          </a:p>
        </p:txBody>
      </p:sp>
      <p:sp>
        <p:nvSpPr>
          <p:cNvPr id="8" name="object 8"/>
          <p:cNvSpPr txBox="1"/>
          <p:nvPr/>
        </p:nvSpPr>
        <p:spPr>
          <a:xfrm>
            <a:off x="893165" y="4567173"/>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latin typeface="Trebuchet MS"/>
                <a:cs typeface="Trebuchet MS"/>
              </a:rPr>
              <a:t>●</a:t>
            </a:r>
            <a:endParaRPr sz="850">
              <a:latin typeface="Trebuchet MS"/>
              <a:cs typeface="Trebuchet MS"/>
            </a:endParaRPr>
          </a:p>
        </p:txBody>
      </p:sp>
      <p:sp>
        <p:nvSpPr>
          <p:cNvPr id="9" name="object 9"/>
          <p:cNvSpPr txBox="1"/>
          <p:nvPr/>
        </p:nvSpPr>
        <p:spPr>
          <a:xfrm>
            <a:off x="893165" y="4851654"/>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latin typeface="Trebuchet MS"/>
                <a:cs typeface="Trebuchet MS"/>
              </a:rPr>
              <a:t>●</a:t>
            </a:r>
            <a:endParaRPr sz="850">
              <a:latin typeface="Trebuchet MS"/>
              <a:cs typeface="Trebuchet MS"/>
            </a:endParaRPr>
          </a:p>
        </p:txBody>
      </p:sp>
      <p:sp>
        <p:nvSpPr>
          <p:cNvPr id="10" name="object 10"/>
          <p:cNvSpPr txBox="1"/>
          <p:nvPr/>
        </p:nvSpPr>
        <p:spPr>
          <a:xfrm>
            <a:off x="893165" y="5134762"/>
            <a:ext cx="92710" cy="159385"/>
          </a:xfrm>
          <a:prstGeom prst="rect">
            <a:avLst/>
          </a:prstGeom>
        </p:spPr>
        <p:txBody>
          <a:bodyPr vert="horz" wrap="square" lIns="0" tIns="15875" rIns="0" bIns="0" rtlCol="0">
            <a:spAutoFit/>
          </a:bodyPr>
          <a:lstStyle/>
          <a:p>
            <a:pPr marL="12700">
              <a:lnSpc>
                <a:spcPct val="100000"/>
              </a:lnSpc>
              <a:spcBef>
                <a:spcPts val="125"/>
              </a:spcBef>
            </a:pPr>
            <a:r>
              <a:rPr sz="850" spc="15" dirty="0">
                <a:latin typeface="Trebuchet MS"/>
                <a:cs typeface="Trebuchet MS"/>
              </a:rPr>
              <a:t>●</a:t>
            </a:r>
            <a:endParaRPr sz="850">
              <a:latin typeface="Trebuchet MS"/>
              <a:cs typeface="Trebuchet MS"/>
            </a:endParaRPr>
          </a:p>
        </p:txBody>
      </p:sp>
      <p:sp>
        <p:nvSpPr>
          <p:cNvPr id="11" name="object 11"/>
          <p:cNvSpPr txBox="1"/>
          <p:nvPr/>
        </p:nvSpPr>
        <p:spPr>
          <a:xfrm>
            <a:off x="867765" y="2486101"/>
            <a:ext cx="2776220" cy="2869565"/>
          </a:xfrm>
          <a:prstGeom prst="rect">
            <a:avLst/>
          </a:prstGeom>
        </p:spPr>
        <p:txBody>
          <a:bodyPr vert="horz" wrap="square" lIns="0" tIns="13335" rIns="0" bIns="0" rtlCol="0">
            <a:spAutoFit/>
          </a:bodyPr>
          <a:lstStyle/>
          <a:p>
            <a:pPr marL="217804" indent="-180340">
              <a:lnSpc>
                <a:spcPts val="2325"/>
              </a:lnSpc>
              <a:spcBef>
                <a:spcPts val="105"/>
              </a:spcBef>
              <a:buSzPct val="42500"/>
              <a:buFont typeface="Trebuchet MS"/>
              <a:buChar char="●"/>
              <a:tabLst>
                <a:tab pos="218440" algn="l"/>
              </a:tabLst>
            </a:pPr>
            <a:r>
              <a:rPr sz="2000" dirty="0">
                <a:latin typeface="Arial MT"/>
                <a:cs typeface="Arial MT"/>
              </a:rPr>
              <a:t>16</a:t>
            </a:r>
            <a:r>
              <a:rPr sz="2000" spc="-40" dirty="0">
                <a:latin typeface="Arial MT"/>
                <a:cs typeface="Arial MT"/>
              </a:rPr>
              <a:t> </a:t>
            </a:r>
            <a:r>
              <a:rPr sz="2000" spc="-10" dirty="0">
                <a:latin typeface="Arial MT"/>
                <a:cs typeface="Arial MT"/>
              </a:rPr>
              <a:t>FP32</a:t>
            </a:r>
            <a:r>
              <a:rPr sz="2000" spc="-15" dirty="0">
                <a:latin typeface="Arial MT"/>
                <a:cs typeface="Arial MT"/>
              </a:rPr>
              <a:t> </a:t>
            </a:r>
            <a:r>
              <a:rPr sz="2000" dirty="0">
                <a:latin typeface="Arial MT"/>
                <a:cs typeface="Arial MT"/>
              </a:rPr>
              <a:t>Cores</a:t>
            </a:r>
          </a:p>
          <a:p>
            <a:pPr marL="217804" marR="767715" indent="-180340">
              <a:lnSpc>
                <a:spcPts val="2230"/>
              </a:lnSpc>
              <a:spcBef>
                <a:spcPts val="140"/>
              </a:spcBef>
              <a:buSzPct val="42500"/>
              <a:buFont typeface="Trebuchet MS"/>
              <a:buChar char="●"/>
              <a:tabLst>
                <a:tab pos="218440" algn="l"/>
              </a:tabLst>
            </a:pPr>
            <a:r>
              <a:rPr sz="2000" dirty="0">
                <a:latin typeface="Arial MT"/>
                <a:cs typeface="Arial MT"/>
              </a:rPr>
              <a:t>8 </a:t>
            </a:r>
            <a:r>
              <a:rPr sz="2000" spc="-10" dirty="0">
                <a:latin typeface="Arial MT"/>
                <a:cs typeface="Arial MT"/>
              </a:rPr>
              <a:t>FP64 </a:t>
            </a:r>
            <a:r>
              <a:rPr sz="2000" dirty="0">
                <a:latin typeface="Arial MT"/>
                <a:cs typeface="Arial MT"/>
              </a:rPr>
              <a:t>Cores </a:t>
            </a:r>
            <a:r>
              <a:rPr sz="2000" spc="5" dirty="0">
                <a:latin typeface="Arial MT"/>
                <a:cs typeface="Arial MT"/>
              </a:rPr>
              <a:t> </a:t>
            </a:r>
            <a:r>
              <a:rPr sz="2000" dirty="0">
                <a:latin typeface="Arial MT"/>
                <a:cs typeface="Arial MT"/>
              </a:rPr>
              <a:t>16</a:t>
            </a:r>
            <a:r>
              <a:rPr sz="2000" spc="-75" dirty="0">
                <a:latin typeface="Arial MT"/>
                <a:cs typeface="Arial MT"/>
              </a:rPr>
              <a:t> </a:t>
            </a:r>
            <a:r>
              <a:rPr sz="2000" dirty="0">
                <a:latin typeface="Arial MT"/>
                <a:cs typeface="Arial MT"/>
              </a:rPr>
              <a:t>INT32</a:t>
            </a:r>
            <a:r>
              <a:rPr sz="2000" spc="-70" dirty="0">
                <a:latin typeface="Arial MT"/>
                <a:cs typeface="Arial MT"/>
              </a:rPr>
              <a:t> </a:t>
            </a:r>
            <a:r>
              <a:rPr sz="2000" spc="-10" dirty="0">
                <a:latin typeface="Arial MT"/>
                <a:cs typeface="Arial MT"/>
              </a:rPr>
              <a:t>Cores</a:t>
            </a:r>
            <a:endParaRPr sz="2000" dirty="0">
              <a:latin typeface="Arial MT"/>
              <a:cs typeface="Arial MT"/>
            </a:endParaRPr>
          </a:p>
          <a:p>
            <a:pPr marL="217804" marR="30480">
              <a:lnSpc>
                <a:spcPts val="2200"/>
              </a:lnSpc>
              <a:spcBef>
                <a:spcPts val="100"/>
              </a:spcBef>
            </a:pPr>
            <a:r>
              <a:rPr sz="2000" dirty="0">
                <a:latin typeface="Arial MT"/>
                <a:cs typeface="Arial MT"/>
              </a:rPr>
              <a:t>2</a:t>
            </a:r>
            <a:r>
              <a:rPr sz="2000" spc="-60" dirty="0">
                <a:latin typeface="Arial MT"/>
                <a:cs typeface="Arial MT"/>
              </a:rPr>
              <a:t> </a:t>
            </a:r>
            <a:r>
              <a:rPr sz="2000" dirty="0">
                <a:latin typeface="Arial MT"/>
                <a:cs typeface="Arial MT"/>
              </a:rPr>
              <a:t>new</a:t>
            </a:r>
            <a:r>
              <a:rPr sz="2000" spc="-55" dirty="0">
                <a:latin typeface="Arial MT"/>
                <a:cs typeface="Arial MT"/>
              </a:rPr>
              <a:t> </a:t>
            </a:r>
            <a:r>
              <a:rPr sz="2000" spc="-5" dirty="0">
                <a:latin typeface="Arial MT"/>
                <a:cs typeface="Arial MT"/>
              </a:rPr>
              <a:t>mixed-precision </a:t>
            </a:r>
            <a:r>
              <a:rPr sz="2000" spc="-540" dirty="0">
                <a:latin typeface="Arial MT"/>
                <a:cs typeface="Arial MT"/>
              </a:rPr>
              <a:t> </a:t>
            </a:r>
            <a:r>
              <a:rPr sz="2000" spc="-265" dirty="0">
                <a:latin typeface="Arial MT"/>
                <a:cs typeface="Arial MT"/>
              </a:rPr>
              <a:t>T</a:t>
            </a:r>
            <a:r>
              <a:rPr sz="2000" spc="-50" dirty="0">
                <a:latin typeface="Arial MT"/>
                <a:cs typeface="Arial MT"/>
              </a:rPr>
              <a:t>en</a:t>
            </a:r>
            <a:r>
              <a:rPr sz="2000" spc="-45" dirty="0">
                <a:latin typeface="Arial MT"/>
                <a:cs typeface="Arial MT"/>
              </a:rPr>
              <a:t>s</a:t>
            </a:r>
            <a:r>
              <a:rPr sz="2000" spc="-50" dirty="0">
                <a:latin typeface="Arial MT"/>
                <a:cs typeface="Arial MT"/>
              </a:rPr>
              <a:t>o</a:t>
            </a:r>
            <a:r>
              <a:rPr sz="2000" dirty="0">
                <a:latin typeface="Arial MT"/>
                <a:cs typeface="Arial MT"/>
              </a:rPr>
              <a:t>r</a:t>
            </a:r>
            <a:r>
              <a:rPr sz="2000" spc="-60" dirty="0">
                <a:latin typeface="Arial MT"/>
                <a:cs typeface="Arial MT"/>
              </a:rPr>
              <a:t> </a:t>
            </a:r>
            <a:r>
              <a:rPr sz="2000" dirty="0">
                <a:latin typeface="Arial MT"/>
                <a:cs typeface="Arial MT"/>
              </a:rPr>
              <a:t>Cores</a:t>
            </a:r>
          </a:p>
          <a:p>
            <a:pPr marL="217804">
              <a:lnSpc>
                <a:spcPts val="2065"/>
              </a:lnSpc>
            </a:pPr>
            <a:r>
              <a:rPr sz="2000" spc="-10" dirty="0">
                <a:latin typeface="Arial MT"/>
                <a:cs typeface="Arial MT"/>
              </a:rPr>
              <a:t>one</a:t>
            </a:r>
            <a:r>
              <a:rPr sz="2000" spc="-45" dirty="0">
                <a:latin typeface="Arial MT"/>
                <a:cs typeface="Arial MT"/>
              </a:rPr>
              <a:t> </a:t>
            </a:r>
            <a:r>
              <a:rPr sz="2000" dirty="0">
                <a:latin typeface="Arial MT"/>
                <a:cs typeface="Arial MT"/>
              </a:rPr>
              <a:t>L0</a:t>
            </a:r>
            <a:r>
              <a:rPr sz="2000" spc="-75" dirty="0">
                <a:latin typeface="Arial MT"/>
                <a:cs typeface="Arial MT"/>
              </a:rPr>
              <a:t> </a:t>
            </a:r>
            <a:r>
              <a:rPr sz="2000" dirty="0">
                <a:latin typeface="Arial MT"/>
                <a:cs typeface="Arial MT"/>
              </a:rPr>
              <a:t>instruction</a:t>
            </a:r>
          </a:p>
          <a:p>
            <a:pPr marL="217804">
              <a:lnSpc>
                <a:spcPts val="2150"/>
              </a:lnSpc>
            </a:pPr>
            <a:r>
              <a:rPr sz="2000" dirty="0">
                <a:latin typeface="Arial MT"/>
                <a:cs typeface="Arial MT"/>
              </a:rPr>
              <a:t>cache</a:t>
            </a:r>
          </a:p>
          <a:p>
            <a:pPr marL="217804" marR="346710">
              <a:lnSpc>
                <a:spcPts val="2300"/>
              </a:lnSpc>
              <a:spcBef>
                <a:spcPts val="10"/>
              </a:spcBef>
            </a:pPr>
            <a:r>
              <a:rPr sz="2000" spc="-10" dirty="0">
                <a:latin typeface="Arial MT"/>
                <a:cs typeface="Arial MT"/>
              </a:rPr>
              <a:t>one</a:t>
            </a:r>
            <a:r>
              <a:rPr sz="2000" spc="-45" dirty="0">
                <a:latin typeface="Arial MT"/>
                <a:cs typeface="Arial MT"/>
              </a:rPr>
              <a:t> </a:t>
            </a:r>
            <a:r>
              <a:rPr sz="2000" dirty="0">
                <a:latin typeface="Arial MT"/>
                <a:cs typeface="Arial MT"/>
              </a:rPr>
              <a:t>warp</a:t>
            </a:r>
            <a:r>
              <a:rPr sz="2000" spc="-65" dirty="0">
                <a:latin typeface="Arial MT"/>
                <a:cs typeface="Arial MT"/>
              </a:rPr>
              <a:t> </a:t>
            </a:r>
            <a:r>
              <a:rPr sz="2000" spc="-10" dirty="0">
                <a:latin typeface="Arial MT"/>
                <a:cs typeface="Arial MT"/>
              </a:rPr>
              <a:t>scheduler </a:t>
            </a:r>
            <a:r>
              <a:rPr sz="2000" spc="-540" dirty="0">
                <a:latin typeface="Arial MT"/>
                <a:cs typeface="Arial MT"/>
              </a:rPr>
              <a:t> </a:t>
            </a:r>
            <a:r>
              <a:rPr sz="2000" spc="-10" dirty="0">
                <a:latin typeface="Arial MT"/>
                <a:cs typeface="Arial MT"/>
              </a:rPr>
              <a:t>one</a:t>
            </a:r>
            <a:r>
              <a:rPr sz="2000" spc="-30" dirty="0">
                <a:latin typeface="Arial MT"/>
                <a:cs typeface="Arial MT"/>
              </a:rPr>
              <a:t> </a:t>
            </a:r>
            <a:r>
              <a:rPr sz="2000" dirty="0">
                <a:latin typeface="Arial MT"/>
                <a:cs typeface="Arial MT"/>
              </a:rPr>
              <a:t>dispatch</a:t>
            </a:r>
            <a:r>
              <a:rPr sz="2000" spc="-45" dirty="0">
                <a:latin typeface="Arial MT"/>
                <a:cs typeface="Arial MT"/>
              </a:rPr>
              <a:t> </a:t>
            </a:r>
            <a:r>
              <a:rPr sz="2000" spc="-10" dirty="0">
                <a:latin typeface="Arial MT"/>
                <a:cs typeface="Arial MT"/>
              </a:rPr>
              <a:t>unit</a:t>
            </a:r>
            <a:endParaRPr sz="2000" dirty="0">
              <a:latin typeface="Arial MT"/>
              <a:cs typeface="Arial MT"/>
            </a:endParaRPr>
          </a:p>
          <a:p>
            <a:pPr marL="217804">
              <a:lnSpc>
                <a:spcPts val="2140"/>
              </a:lnSpc>
            </a:pPr>
            <a:r>
              <a:rPr sz="2000" dirty="0">
                <a:latin typeface="Arial MT"/>
                <a:cs typeface="Arial MT"/>
              </a:rPr>
              <a:t>64</a:t>
            </a:r>
            <a:r>
              <a:rPr sz="2000" spc="-55" dirty="0">
                <a:latin typeface="Arial MT"/>
                <a:cs typeface="Arial MT"/>
              </a:rPr>
              <a:t> </a:t>
            </a:r>
            <a:r>
              <a:rPr sz="2000" spc="-10" dirty="0">
                <a:latin typeface="Arial MT"/>
                <a:cs typeface="Arial MT"/>
              </a:rPr>
              <a:t>KB</a:t>
            </a:r>
            <a:r>
              <a:rPr sz="2000" spc="-35" dirty="0">
                <a:latin typeface="Arial MT"/>
                <a:cs typeface="Arial MT"/>
              </a:rPr>
              <a:t> </a:t>
            </a:r>
            <a:r>
              <a:rPr sz="2000" dirty="0">
                <a:latin typeface="Arial MT"/>
                <a:cs typeface="Arial MT"/>
              </a:rPr>
              <a:t>Register</a:t>
            </a:r>
            <a:r>
              <a:rPr sz="2000" spc="-40" dirty="0">
                <a:latin typeface="Arial MT"/>
                <a:cs typeface="Arial MT"/>
              </a:rPr>
              <a:t> </a:t>
            </a:r>
            <a:r>
              <a:rPr sz="2000" spc="-5" dirty="0">
                <a:latin typeface="Arial MT"/>
                <a:cs typeface="Arial MT"/>
              </a:rPr>
              <a:t>File</a:t>
            </a:r>
            <a:endParaRPr sz="2000" dirty="0">
              <a:latin typeface="Arial MT"/>
              <a:cs typeface="Arial M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900" y="415925"/>
            <a:ext cx="7424166" cy="407804"/>
          </a:xfrm>
        </p:spPr>
        <p:txBody>
          <a:bodyPr/>
          <a:lstStyle/>
          <a:p>
            <a:r>
              <a:rPr lang="en-US" dirty="0"/>
              <a:t>NVIDIA </a:t>
            </a:r>
            <a:r>
              <a:rPr lang="en-US" dirty="0" smtClean="0"/>
              <a:t>Ampere A100</a:t>
            </a:r>
            <a:endParaRPr lang="en-US" dirty="0"/>
          </a:p>
        </p:txBody>
      </p:sp>
      <p:pic>
        <p:nvPicPr>
          <p:cNvPr id="4" name="Picture 3"/>
          <p:cNvPicPr>
            <a:picLocks noChangeAspect="1"/>
          </p:cNvPicPr>
          <p:nvPr/>
        </p:nvPicPr>
        <p:blipFill>
          <a:blip r:embed="rId2"/>
          <a:stretch>
            <a:fillRect/>
          </a:stretch>
        </p:blipFill>
        <p:spPr>
          <a:xfrm>
            <a:off x="3365500" y="1254125"/>
            <a:ext cx="6316260" cy="3962400"/>
          </a:xfrm>
          <a:prstGeom prst="rect">
            <a:avLst/>
          </a:prstGeom>
        </p:spPr>
      </p:pic>
      <p:pic>
        <p:nvPicPr>
          <p:cNvPr id="5" name="Picture 4"/>
          <p:cNvPicPr>
            <a:picLocks noChangeAspect="1"/>
          </p:cNvPicPr>
          <p:nvPr/>
        </p:nvPicPr>
        <p:blipFill>
          <a:blip r:embed="rId3"/>
          <a:stretch>
            <a:fillRect/>
          </a:stretch>
        </p:blipFill>
        <p:spPr>
          <a:xfrm>
            <a:off x="298288" y="1254125"/>
            <a:ext cx="3829212" cy="4275145"/>
          </a:xfrm>
          <a:prstGeom prst="rect">
            <a:avLst/>
          </a:prstGeom>
        </p:spPr>
      </p:pic>
    </p:spTree>
    <p:extLst>
      <p:ext uri="{BB962C8B-B14F-4D97-AF65-F5344CB8AC3E}">
        <p14:creationId xmlns:p14="http://schemas.microsoft.com/office/powerpoint/2010/main" val="14013009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65100" y="187325"/>
            <a:ext cx="3190240" cy="570669"/>
          </a:xfrm>
          <a:prstGeom prst="rect">
            <a:avLst/>
          </a:prstGeom>
        </p:spPr>
        <p:txBody>
          <a:bodyPr vert="horz" wrap="square" lIns="0" tIns="57150" rIns="0" bIns="0" rtlCol="0">
            <a:spAutoFit/>
          </a:bodyPr>
          <a:lstStyle/>
          <a:p>
            <a:pPr marL="12700" marR="5080" indent="266700">
              <a:lnSpc>
                <a:spcPts val="4000"/>
              </a:lnSpc>
              <a:spcBef>
                <a:spcPts val="450"/>
              </a:spcBef>
            </a:pPr>
            <a:r>
              <a:rPr sz="3550" dirty="0">
                <a:latin typeface="Arial MT"/>
                <a:cs typeface="Arial MT"/>
              </a:rPr>
              <a:t>Amdahl's law </a:t>
            </a:r>
          </a:p>
        </p:txBody>
      </p:sp>
      <p:pic>
        <p:nvPicPr>
          <p:cNvPr id="4" name="Picture 3"/>
          <p:cNvPicPr>
            <a:picLocks noChangeAspect="1"/>
          </p:cNvPicPr>
          <p:nvPr/>
        </p:nvPicPr>
        <p:blipFill>
          <a:blip r:embed="rId2"/>
          <a:stretch>
            <a:fillRect/>
          </a:stretch>
        </p:blipFill>
        <p:spPr>
          <a:xfrm>
            <a:off x="2908300" y="949325"/>
            <a:ext cx="4476750" cy="1619250"/>
          </a:xfrm>
          <a:prstGeom prst="rect">
            <a:avLst/>
          </a:prstGeom>
        </p:spPr>
      </p:pic>
      <p:pic>
        <p:nvPicPr>
          <p:cNvPr id="5" name="Picture 4"/>
          <p:cNvPicPr>
            <a:picLocks noChangeAspect="1"/>
          </p:cNvPicPr>
          <p:nvPr/>
        </p:nvPicPr>
        <p:blipFill>
          <a:blip r:embed="rId3"/>
          <a:stretch>
            <a:fillRect/>
          </a:stretch>
        </p:blipFill>
        <p:spPr>
          <a:xfrm>
            <a:off x="1460500" y="3235325"/>
            <a:ext cx="6991350" cy="2076450"/>
          </a:xfrm>
          <a:prstGeom prst="rect">
            <a:avLst/>
          </a:prstGeom>
        </p:spPr>
      </p:pic>
    </p:spTree>
    <p:extLst>
      <p:ext uri="{BB962C8B-B14F-4D97-AF65-F5344CB8AC3E}">
        <p14:creationId xmlns:p14="http://schemas.microsoft.com/office/powerpoint/2010/main" val="37768590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300" y="492125"/>
            <a:ext cx="7424166" cy="492443"/>
          </a:xfrm>
        </p:spPr>
        <p:txBody>
          <a:bodyPr/>
          <a:lstStyle/>
          <a:p>
            <a:r>
              <a:rPr lang="en-US" sz="3200" dirty="0" smtClean="0"/>
              <a:t>DGX </a:t>
            </a:r>
            <a:r>
              <a:rPr lang="en-US" sz="3200" dirty="0"/>
              <a:t>Station A100 devices topology</a:t>
            </a:r>
          </a:p>
        </p:txBody>
      </p:sp>
      <p:pic>
        <p:nvPicPr>
          <p:cNvPr id="4" name="Picture 3"/>
          <p:cNvPicPr>
            <a:picLocks noChangeAspect="1"/>
          </p:cNvPicPr>
          <p:nvPr/>
        </p:nvPicPr>
        <p:blipFill>
          <a:blip r:embed="rId2"/>
          <a:stretch>
            <a:fillRect/>
          </a:stretch>
        </p:blipFill>
        <p:spPr>
          <a:xfrm>
            <a:off x="1800683" y="1482725"/>
            <a:ext cx="5829400" cy="4606925"/>
          </a:xfrm>
          <a:prstGeom prst="rect">
            <a:avLst/>
          </a:prstGeom>
        </p:spPr>
      </p:pic>
    </p:spTree>
    <p:extLst>
      <p:ext uri="{BB962C8B-B14F-4D97-AF65-F5344CB8AC3E}">
        <p14:creationId xmlns:p14="http://schemas.microsoft.com/office/powerpoint/2010/main" val="40166216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181" y="992909"/>
            <a:ext cx="5292194" cy="4742987"/>
          </a:xfrm>
        </p:spPr>
        <p:txBody>
          <a:bodyPr>
            <a:normAutofit/>
          </a:bodyPr>
          <a:lstStyle/>
          <a:p>
            <a:endParaRPr lang="en-US" dirty="0" smtClean="0"/>
          </a:p>
          <a:p>
            <a:endParaRPr lang="en-US" dirty="0"/>
          </a:p>
          <a:p>
            <a:r>
              <a:rPr lang="en-US" dirty="0" smtClean="0"/>
              <a:t>NVIDIA</a:t>
            </a:r>
            <a:r>
              <a:rPr lang="en-US" baseline="30000" dirty="0"/>
              <a:t>®</a:t>
            </a:r>
            <a:r>
              <a:rPr lang="en-US" dirty="0"/>
              <a:t> </a:t>
            </a:r>
            <a:r>
              <a:rPr lang="en-US" dirty="0" err="1"/>
              <a:t>Quadro</a:t>
            </a:r>
            <a:r>
              <a:rPr lang="en-US" dirty="0"/>
              <a:t> RTX™ 5000. Powered by the </a:t>
            </a:r>
            <a:r>
              <a:rPr lang="en-US" b="1" dirty="0"/>
              <a:t>NVIDIA Turing™ </a:t>
            </a:r>
            <a:r>
              <a:rPr lang="en-US" dirty="0"/>
              <a:t>architecture and the </a:t>
            </a:r>
            <a:r>
              <a:rPr lang="en-US" b="1" dirty="0"/>
              <a:t>NVIDIA RTX™ </a:t>
            </a:r>
            <a:r>
              <a:rPr lang="en-US" dirty="0"/>
              <a:t>platform, it fuses </a:t>
            </a:r>
            <a:r>
              <a:rPr lang="en-US" b="1" dirty="0"/>
              <a:t>ray tracing, deep </a:t>
            </a:r>
            <a:r>
              <a:rPr lang="en-US" b="1" dirty="0" smtClean="0"/>
              <a:t>learning</a:t>
            </a:r>
            <a:r>
              <a:rPr lang="en-US" dirty="0" smtClean="0"/>
              <a:t> </a:t>
            </a:r>
            <a:r>
              <a:rPr lang="en-US" dirty="0"/>
              <a:t>to supercharge next-generation workflows. </a:t>
            </a:r>
            <a:endParaRPr lang="en-US" dirty="0" smtClean="0"/>
          </a:p>
        </p:txBody>
      </p:sp>
      <p:sp>
        <p:nvSpPr>
          <p:cNvPr id="4" name="Title 1"/>
          <p:cNvSpPr>
            <a:spLocks noGrp="1"/>
          </p:cNvSpPr>
          <p:nvPr>
            <p:ph type="title"/>
          </p:nvPr>
        </p:nvSpPr>
        <p:spPr>
          <a:xfrm>
            <a:off x="2054575" y="323057"/>
            <a:ext cx="5854006" cy="583945"/>
          </a:xfrm>
        </p:spPr>
        <p:txBody>
          <a:bodyPr>
            <a:normAutofit/>
          </a:bodyPr>
          <a:lstStyle/>
          <a:p>
            <a:r>
              <a:rPr lang="en-US" b="1" cap="all" dirty="0">
                <a:solidFill>
                  <a:srgbClr val="FF0000"/>
                </a:solidFill>
                <a:latin typeface="Times New Roman" panose="02020603050405020304" pitchFamily="18" charset="0"/>
                <a:cs typeface="Times New Roman" panose="02020603050405020304" pitchFamily="18" charset="0"/>
              </a:rPr>
              <a:t>NVIDIA QUADRO RTX </a:t>
            </a:r>
            <a:r>
              <a:rPr lang="en-US" b="1" cap="all" dirty="0" smtClean="0">
                <a:solidFill>
                  <a:srgbClr val="FF0000"/>
                </a:solidFill>
                <a:latin typeface="Times New Roman" panose="02020603050405020304" pitchFamily="18" charset="0"/>
                <a:cs typeface="Times New Roman" panose="02020603050405020304" pitchFamily="18" charset="0"/>
              </a:rPr>
              <a:t>5000</a:t>
            </a:r>
            <a:endParaRPr lang="en-US" b="1" cap="all" dirty="0">
              <a:solidFill>
                <a:srgbClr val="FF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5769375" y="1875354"/>
            <a:ext cx="4230469" cy="795675"/>
          </a:xfrm>
          <a:prstGeom prst="rect">
            <a:avLst/>
          </a:prstGeom>
        </p:spPr>
      </p:pic>
      <p:pic>
        <p:nvPicPr>
          <p:cNvPr id="6" name="Picture 5"/>
          <p:cNvPicPr>
            <a:picLocks noChangeAspect="1"/>
          </p:cNvPicPr>
          <p:nvPr/>
        </p:nvPicPr>
        <p:blipFill>
          <a:blip r:embed="rId3"/>
          <a:stretch>
            <a:fillRect/>
          </a:stretch>
        </p:blipFill>
        <p:spPr>
          <a:xfrm>
            <a:off x="5769374" y="2671028"/>
            <a:ext cx="4230469" cy="2550426"/>
          </a:xfrm>
          <a:prstGeom prst="rect">
            <a:avLst/>
          </a:prstGeom>
        </p:spPr>
      </p:pic>
      <p:pic>
        <p:nvPicPr>
          <p:cNvPr id="8" name="Picture 7"/>
          <p:cNvPicPr>
            <a:picLocks noChangeAspect="1"/>
          </p:cNvPicPr>
          <p:nvPr/>
        </p:nvPicPr>
        <p:blipFill>
          <a:blip r:embed="rId4"/>
          <a:stretch>
            <a:fillRect/>
          </a:stretch>
        </p:blipFill>
        <p:spPr>
          <a:xfrm>
            <a:off x="7281" y="56894"/>
            <a:ext cx="1245170" cy="1245170"/>
          </a:xfrm>
          <a:prstGeom prst="rect">
            <a:avLst/>
          </a:prstGeom>
        </p:spPr>
      </p:pic>
    </p:spTree>
    <p:extLst>
      <p:ext uri="{BB962C8B-B14F-4D97-AF65-F5344CB8AC3E}">
        <p14:creationId xmlns:p14="http://schemas.microsoft.com/office/powerpoint/2010/main" val="38007056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180" y="408964"/>
            <a:ext cx="8697278" cy="407804"/>
          </a:xfrm>
        </p:spPr>
        <p:txBody>
          <a:bodyPr/>
          <a:lstStyle/>
          <a:p>
            <a:r>
              <a:rPr lang="en-US" b="1" cap="all" dirty="0">
                <a:solidFill>
                  <a:srgbClr val="FF0000"/>
                </a:solidFill>
                <a:latin typeface="Times New Roman" panose="02020603050405020304" pitchFamily="18" charset="0"/>
                <a:cs typeface="Times New Roman" panose="02020603050405020304" pitchFamily="18" charset="0"/>
              </a:rPr>
              <a:t>NVIDIA QUADRO RTX </a:t>
            </a:r>
            <a:r>
              <a:rPr lang="en-US" b="1" cap="all" dirty="0" smtClean="0">
                <a:solidFill>
                  <a:srgbClr val="FF0000"/>
                </a:solidFill>
                <a:latin typeface="Times New Roman" panose="02020603050405020304" pitchFamily="18" charset="0"/>
                <a:cs typeface="Times New Roman" panose="02020603050405020304" pitchFamily="18" charset="0"/>
              </a:rPr>
              <a:t>5000</a:t>
            </a:r>
            <a:endParaRPr lang="en-US" b="1" cap="all"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412012" y="992909"/>
            <a:ext cx="7025967" cy="4878791"/>
          </a:xfrm>
          <a:prstGeom prst="rect">
            <a:avLst/>
          </a:prstGeom>
        </p:spPr>
      </p:pic>
    </p:spTree>
    <p:extLst>
      <p:ext uri="{BB962C8B-B14F-4D97-AF65-F5344CB8AC3E}">
        <p14:creationId xmlns:p14="http://schemas.microsoft.com/office/powerpoint/2010/main" val="12333333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3878" y="1235212"/>
            <a:ext cx="8104613" cy="4576312"/>
          </a:xfrm>
          <a:prstGeom prst="rect">
            <a:avLst/>
          </a:prstGeom>
        </p:spPr>
      </p:pic>
      <p:sp>
        <p:nvSpPr>
          <p:cNvPr id="5" name="Title 1"/>
          <p:cNvSpPr>
            <a:spLocks noGrp="1"/>
          </p:cNvSpPr>
          <p:nvPr>
            <p:ph type="title"/>
          </p:nvPr>
        </p:nvSpPr>
        <p:spPr>
          <a:xfrm>
            <a:off x="477180" y="560221"/>
            <a:ext cx="8697278" cy="407804"/>
          </a:xfrm>
        </p:spPr>
        <p:txBody>
          <a:bodyPr/>
          <a:lstStyle/>
          <a:p>
            <a:r>
              <a:rPr lang="en-US" b="1" cap="all" dirty="0">
                <a:solidFill>
                  <a:srgbClr val="FF0000"/>
                </a:solidFill>
                <a:latin typeface="Times New Roman" panose="02020603050405020304" pitchFamily="18" charset="0"/>
                <a:cs typeface="Times New Roman" panose="02020603050405020304" pitchFamily="18" charset="0"/>
              </a:rPr>
              <a:t>NVIDIA QUADRO RTX </a:t>
            </a:r>
            <a:r>
              <a:rPr lang="en-US" b="1" cap="all" dirty="0" smtClean="0">
                <a:solidFill>
                  <a:srgbClr val="FF0000"/>
                </a:solidFill>
                <a:latin typeface="Times New Roman" panose="02020603050405020304" pitchFamily="18" charset="0"/>
                <a:cs typeface="Times New Roman" panose="02020603050405020304" pitchFamily="18" charset="0"/>
              </a:rPr>
              <a:t>5000</a:t>
            </a:r>
            <a:endParaRPr lang="en-US" b="1" cap="all"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96883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24669" y="1219794"/>
            <a:ext cx="7879607" cy="4678164"/>
          </a:xfrm>
          <a:prstGeom prst="rect">
            <a:avLst/>
          </a:prstGeom>
        </p:spPr>
      </p:pic>
      <p:sp>
        <p:nvSpPr>
          <p:cNvPr id="5" name="Title 1"/>
          <p:cNvSpPr>
            <a:spLocks noGrp="1"/>
          </p:cNvSpPr>
          <p:nvPr>
            <p:ph type="title"/>
          </p:nvPr>
        </p:nvSpPr>
        <p:spPr>
          <a:xfrm>
            <a:off x="477180" y="560221"/>
            <a:ext cx="8697278" cy="407804"/>
          </a:xfrm>
        </p:spPr>
        <p:txBody>
          <a:bodyPr/>
          <a:lstStyle/>
          <a:p>
            <a:r>
              <a:rPr lang="en-US" b="1" cap="all" dirty="0">
                <a:solidFill>
                  <a:srgbClr val="FF0000"/>
                </a:solidFill>
                <a:latin typeface="Times New Roman" panose="02020603050405020304" pitchFamily="18" charset="0"/>
                <a:cs typeface="Times New Roman" panose="02020603050405020304" pitchFamily="18" charset="0"/>
              </a:rPr>
              <a:t>NVIDIA QUADRO RTX </a:t>
            </a:r>
            <a:r>
              <a:rPr lang="en-US" b="1" cap="all" dirty="0" smtClean="0">
                <a:solidFill>
                  <a:srgbClr val="FF0000"/>
                </a:solidFill>
                <a:latin typeface="Times New Roman" panose="02020603050405020304" pitchFamily="18" charset="0"/>
                <a:cs typeface="Times New Roman" panose="02020603050405020304" pitchFamily="18" charset="0"/>
              </a:rPr>
              <a:t>5000</a:t>
            </a:r>
            <a:endParaRPr lang="en-US" b="1" cap="all"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39710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8220" y="1230598"/>
            <a:ext cx="8707003" cy="4300019"/>
          </a:xfrm>
          <a:prstGeom prst="rect">
            <a:avLst/>
          </a:prstGeom>
        </p:spPr>
      </p:pic>
      <p:sp>
        <p:nvSpPr>
          <p:cNvPr id="5" name="Title 1"/>
          <p:cNvSpPr>
            <a:spLocks noGrp="1"/>
          </p:cNvSpPr>
          <p:nvPr>
            <p:ph type="title"/>
          </p:nvPr>
        </p:nvSpPr>
        <p:spPr>
          <a:xfrm>
            <a:off x="477180" y="560221"/>
            <a:ext cx="8697278" cy="407804"/>
          </a:xfrm>
        </p:spPr>
        <p:txBody>
          <a:bodyPr/>
          <a:lstStyle/>
          <a:p>
            <a:r>
              <a:rPr lang="en-US" b="1" cap="all" dirty="0">
                <a:solidFill>
                  <a:srgbClr val="FF0000"/>
                </a:solidFill>
                <a:latin typeface="Times New Roman" panose="02020603050405020304" pitchFamily="18" charset="0"/>
                <a:cs typeface="Times New Roman" panose="02020603050405020304" pitchFamily="18" charset="0"/>
              </a:rPr>
              <a:t>NVIDIA QUADRO RTX </a:t>
            </a:r>
            <a:r>
              <a:rPr lang="en-US" b="1" cap="all" dirty="0" smtClean="0">
                <a:solidFill>
                  <a:srgbClr val="FF0000"/>
                </a:solidFill>
                <a:latin typeface="Times New Roman" panose="02020603050405020304" pitchFamily="18" charset="0"/>
                <a:cs typeface="Times New Roman" panose="02020603050405020304" pitchFamily="18" charset="0"/>
              </a:rPr>
              <a:t>5000</a:t>
            </a:r>
            <a:endParaRPr lang="en-US" b="1" cap="all"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74252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71853" y="1068537"/>
            <a:ext cx="4238388" cy="2994416"/>
          </a:xfrm>
          <a:prstGeom prst="rect">
            <a:avLst/>
          </a:prstGeom>
        </p:spPr>
      </p:pic>
      <p:pic>
        <p:nvPicPr>
          <p:cNvPr id="5" name="Picture 4"/>
          <p:cNvPicPr>
            <a:picLocks noChangeAspect="1"/>
          </p:cNvPicPr>
          <p:nvPr/>
        </p:nvPicPr>
        <p:blipFill>
          <a:blip r:embed="rId3"/>
          <a:stretch>
            <a:fillRect/>
          </a:stretch>
        </p:blipFill>
        <p:spPr>
          <a:xfrm>
            <a:off x="2317361" y="4062953"/>
            <a:ext cx="4192881" cy="1631057"/>
          </a:xfrm>
          <a:prstGeom prst="rect">
            <a:avLst/>
          </a:prstGeom>
        </p:spPr>
      </p:pic>
      <p:sp>
        <p:nvSpPr>
          <p:cNvPr id="7" name="Title 1"/>
          <p:cNvSpPr txBox="1">
            <a:spLocks/>
          </p:cNvSpPr>
          <p:nvPr/>
        </p:nvSpPr>
        <p:spPr>
          <a:xfrm>
            <a:off x="151257" y="484592"/>
            <a:ext cx="8697278" cy="583945"/>
          </a:xfrm>
          <a:prstGeom prst="rect">
            <a:avLst/>
          </a:prstGeom>
        </p:spPr>
        <p:txBody>
          <a:bodyPr vert="horz" lIns="75629" tIns="37814" rIns="75629" bIns="3781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39" b="1" cap="all" dirty="0">
                <a:solidFill>
                  <a:srgbClr val="FF0000"/>
                </a:solidFill>
                <a:latin typeface="Times New Roman" panose="02020603050405020304" pitchFamily="18" charset="0"/>
                <a:cs typeface="Times New Roman" panose="02020603050405020304" pitchFamily="18" charset="0"/>
              </a:rPr>
              <a:t>NVIDIA QUADRO RTX 5000</a:t>
            </a:r>
          </a:p>
        </p:txBody>
      </p:sp>
    </p:spTree>
    <p:extLst>
      <p:ext uri="{BB962C8B-B14F-4D97-AF65-F5344CB8AC3E}">
        <p14:creationId xmlns:p14="http://schemas.microsoft.com/office/powerpoint/2010/main" val="9837860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261" y="625045"/>
            <a:ext cx="8697278" cy="407804"/>
          </a:xfrm>
        </p:spPr>
        <p:txBody>
          <a:bodyPr/>
          <a:lstStyle/>
          <a:p>
            <a:r>
              <a:rPr lang="en-US" b="1" cap="all" dirty="0">
                <a:solidFill>
                  <a:srgbClr val="FF0000"/>
                </a:solidFill>
                <a:latin typeface="Times New Roman" panose="02020603050405020304" pitchFamily="18" charset="0"/>
                <a:cs typeface="Times New Roman" panose="02020603050405020304" pitchFamily="18" charset="0"/>
              </a:rPr>
              <a:t>NVIDIA QUADRO RTX 5000</a:t>
            </a:r>
            <a:endParaRPr lang="en-US" b="1"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72616" y="1511767"/>
            <a:ext cx="8934967" cy="3601285"/>
          </a:xfrm>
          <a:prstGeom prst="rect">
            <a:avLst/>
          </a:prstGeom>
        </p:spPr>
      </p:pic>
    </p:spTree>
    <p:extLst>
      <p:ext uri="{BB962C8B-B14F-4D97-AF65-F5344CB8AC3E}">
        <p14:creationId xmlns:p14="http://schemas.microsoft.com/office/powerpoint/2010/main" val="8265107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457" y="408964"/>
            <a:ext cx="8697278" cy="735202"/>
          </a:xfrm>
        </p:spPr>
        <p:txBody>
          <a:bodyPr>
            <a:normAutofit/>
          </a:bodyPr>
          <a:lstStyle/>
          <a:p>
            <a:r>
              <a:rPr lang="en-US" b="1" dirty="0">
                <a:solidFill>
                  <a:srgbClr val="FF0000"/>
                </a:solidFill>
                <a:latin typeface="Times New Roman" panose="02020603050405020304" pitchFamily="18" charset="0"/>
                <a:cs typeface="Times New Roman" panose="02020603050405020304" pitchFamily="18" charset="0"/>
              </a:rPr>
              <a:t>Turing Architecture- </a:t>
            </a:r>
            <a:r>
              <a:rPr lang="en-US" b="1" dirty="0" smtClean="0">
                <a:solidFill>
                  <a:srgbClr val="FF0000"/>
                </a:solidFill>
                <a:latin typeface="Times New Roman" panose="02020603050405020304" pitchFamily="18" charset="0"/>
                <a:cs typeface="Times New Roman" panose="02020603050405020304" pitchFamily="18" charset="0"/>
              </a:rPr>
              <a:t>New Core Architecture</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51007" y="1576328"/>
            <a:ext cx="9161853" cy="4224393"/>
          </a:xfrm>
        </p:spPr>
        <p:txBody>
          <a:bodyPr>
            <a:normAutofit/>
          </a:bodyPr>
          <a:lstStyle/>
          <a:p>
            <a:pPr algn="just"/>
            <a:r>
              <a:rPr lang="en-US" dirty="0"/>
              <a:t>Turing represents the biggest architectural leap forward in over a decade, providing a new core GPU architecture that enables major advances in efficiency and performance for </a:t>
            </a:r>
            <a:r>
              <a:rPr lang="en-US" dirty="0">
                <a:solidFill>
                  <a:srgbClr val="C00000"/>
                </a:solidFill>
              </a:rPr>
              <a:t>PC gaming</a:t>
            </a:r>
            <a:r>
              <a:rPr lang="en-US" dirty="0"/>
              <a:t>, </a:t>
            </a:r>
            <a:r>
              <a:rPr lang="en-US" dirty="0">
                <a:solidFill>
                  <a:srgbClr val="C00000"/>
                </a:solidFill>
              </a:rPr>
              <a:t>professional graphics applications</a:t>
            </a:r>
            <a:r>
              <a:rPr lang="en-US" dirty="0"/>
              <a:t>, and </a:t>
            </a:r>
            <a:r>
              <a:rPr lang="en-US" dirty="0">
                <a:solidFill>
                  <a:srgbClr val="C00000"/>
                </a:solidFill>
              </a:rPr>
              <a:t>deep learning inferencing</a:t>
            </a:r>
            <a:r>
              <a:rPr lang="en-US" dirty="0"/>
              <a:t>. </a:t>
            </a:r>
            <a:endParaRPr lang="en-US" dirty="0" smtClean="0"/>
          </a:p>
          <a:p>
            <a:pPr algn="just"/>
            <a:endParaRPr lang="en-US" dirty="0"/>
          </a:p>
          <a:p>
            <a:pPr algn="just"/>
            <a:r>
              <a:rPr lang="en-US" dirty="0"/>
              <a:t>Using new hardware-based accelerators and a Hybrid Rendering approach, Turing fuses rasterization, real-time ray tracing, AI, and simulation to enable incredible realism in PC games, amazing new effects powered by neural networks, cinematic-quality interactive experiences, and fluid interactivity when creating or navigating complex 3D models. </a:t>
            </a:r>
          </a:p>
        </p:txBody>
      </p:sp>
    </p:spTree>
    <p:extLst>
      <p:ext uri="{BB962C8B-B14F-4D97-AF65-F5344CB8AC3E}">
        <p14:creationId xmlns:p14="http://schemas.microsoft.com/office/powerpoint/2010/main" val="10968475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20" y="323057"/>
            <a:ext cx="8697278" cy="407804"/>
          </a:xfrm>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NVIDIA Turing Architecture</a:t>
            </a:r>
            <a:endParaRPr lang="en-US" b="1" dirty="0">
              <a:solidFill>
                <a:srgbClr val="FF000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742703" y="1014518"/>
            <a:ext cx="6133466" cy="4905177"/>
          </a:xfrm>
          <a:prstGeom prst="rect">
            <a:avLst/>
          </a:prstGeom>
        </p:spPr>
      </p:pic>
      <p:pic>
        <p:nvPicPr>
          <p:cNvPr id="5" name="Picture 6" descr="Parul University | EURASH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7813" y="419506"/>
            <a:ext cx="1604480" cy="51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125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7585" y="457022"/>
            <a:ext cx="6516370" cy="582295"/>
          </a:xfrm>
          <a:prstGeom prst="rect">
            <a:avLst/>
          </a:prstGeom>
        </p:spPr>
        <p:txBody>
          <a:bodyPr vert="horz" wrap="square" lIns="0" tIns="12700" rIns="0" bIns="0" rtlCol="0">
            <a:spAutoFit/>
          </a:bodyPr>
          <a:lstStyle/>
          <a:p>
            <a:pPr marL="12700">
              <a:lnSpc>
                <a:spcPct val="100000"/>
              </a:lnSpc>
              <a:spcBef>
                <a:spcPts val="100"/>
              </a:spcBef>
            </a:pPr>
            <a:r>
              <a:rPr sz="3650" spc="-5" dirty="0"/>
              <a:t>Parallel</a:t>
            </a:r>
            <a:r>
              <a:rPr sz="3650" spc="-25" dirty="0"/>
              <a:t> </a:t>
            </a:r>
            <a:r>
              <a:rPr sz="3650" spc="-5" dirty="0"/>
              <a:t>Programming</a:t>
            </a:r>
            <a:r>
              <a:rPr sz="3650" spc="40" dirty="0"/>
              <a:t> </a:t>
            </a:r>
            <a:r>
              <a:rPr sz="3650" spc="-5" dirty="0"/>
              <a:t>Workflow</a:t>
            </a:r>
            <a:endParaRPr sz="3650"/>
          </a:p>
        </p:txBody>
      </p:sp>
      <p:sp>
        <p:nvSpPr>
          <p:cNvPr id="3" name="object 3"/>
          <p:cNvSpPr txBox="1"/>
          <p:nvPr/>
        </p:nvSpPr>
        <p:spPr>
          <a:xfrm>
            <a:off x="599033" y="1431747"/>
            <a:ext cx="7967345" cy="3581400"/>
          </a:xfrm>
          <a:prstGeom prst="rect">
            <a:avLst/>
          </a:prstGeom>
        </p:spPr>
        <p:txBody>
          <a:bodyPr vert="horz" wrap="square" lIns="0" tIns="34290" rIns="0" bIns="0" rtlCol="0">
            <a:spAutoFit/>
          </a:bodyPr>
          <a:lstStyle/>
          <a:p>
            <a:pPr marL="526415" marR="88900" indent="-514350">
              <a:lnSpc>
                <a:spcPct val="94200"/>
              </a:lnSpc>
              <a:spcBef>
                <a:spcPts val="270"/>
              </a:spcBef>
              <a:buSzPct val="70588"/>
              <a:buFont typeface="+mj-lt"/>
              <a:buAutoNum type="arabicPeriod"/>
              <a:tabLst>
                <a:tab pos="426720" algn="l"/>
                <a:tab pos="427355" algn="l"/>
              </a:tabLst>
            </a:pPr>
            <a:r>
              <a:rPr sz="2500" spc="-125" dirty="0" smtClean="0">
                <a:latin typeface="Arial MT"/>
                <a:cs typeface="Arial MT"/>
              </a:rPr>
              <a:t>Take</a:t>
            </a:r>
            <a:r>
              <a:rPr sz="2500" spc="-120" dirty="0" smtClean="0">
                <a:latin typeface="Arial MT"/>
                <a:cs typeface="Arial MT"/>
              </a:rPr>
              <a:t> </a:t>
            </a:r>
            <a:r>
              <a:rPr sz="2500" spc="-5" dirty="0">
                <a:latin typeface="Arial MT"/>
                <a:cs typeface="Arial MT"/>
              </a:rPr>
              <a:t>correct</a:t>
            </a:r>
            <a:r>
              <a:rPr sz="2500" spc="10" dirty="0">
                <a:latin typeface="Arial MT"/>
                <a:cs typeface="Arial MT"/>
              </a:rPr>
              <a:t> </a:t>
            </a:r>
            <a:r>
              <a:rPr sz="2500" spc="-5" dirty="0">
                <a:latin typeface="Arial MT"/>
                <a:cs typeface="Arial MT"/>
              </a:rPr>
              <a:t>serial</a:t>
            </a:r>
            <a:r>
              <a:rPr sz="2500" spc="35" dirty="0">
                <a:latin typeface="Arial MT"/>
                <a:cs typeface="Arial MT"/>
              </a:rPr>
              <a:t> </a:t>
            </a:r>
            <a:r>
              <a:rPr sz="2500" spc="-5" dirty="0">
                <a:latin typeface="Arial MT"/>
                <a:cs typeface="Arial MT"/>
              </a:rPr>
              <a:t>code</a:t>
            </a:r>
            <a:r>
              <a:rPr sz="2500" spc="15" dirty="0">
                <a:latin typeface="Arial MT"/>
                <a:cs typeface="Arial MT"/>
              </a:rPr>
              <a:t> </a:t>
            </a:r>
            <a:r>
              <a:rPr sz="2500" spc="-5" dirty="0">
                <a:latin typeface="Arial MT"/>
                <a:cs typeface="Arial MT"/>
              </a:rPr>
              <a:t>with</a:t>
            </a:r>
            <a:r>
              <a:rPr sz="2500" spc="45" dirty="0">
                <a:latin typeface="Arial MT"/>
                <a:cs typeface="Arial MT"/>
              </a:rPr>
              <a:t> </a:t>
            </a:r>
            <a:r>
              <a:rPr sz="2500" dirty="0">
                <a:latin typeface="Arial MT"/>
                <a:cs typeface="Arial MT"/>
              </a:rPr>
              <a:t>sample</a:t>
            </a:r>
            <a:r>
              <a:rPr sz="2500" spc="15" dirty="0">
                <a:latin typeface="Arial MT"/>
                <a:cs typeface="Arial MT"/>
              </a:rPr>
              <a:t> </a:t>
            </a:r>
            <a:r>
              <a:rPr sz="2500" spc="-5" dirty="0">
                <a:latin typeface="Arial MT"/>
                <a:cs typeface="Arial MT"/>
              </a:rPr>
              <a:t>input</a:t>
            </a:r>
            <a:r>
              <a:rPr sz="2500" spc="45" dirty="0">
                <a:latin typeface="Arial MT"/>
                <a:cs typeface="Arial MT"/>
              </a:rPr>
              <a:t> </a:t>
            </a:r>
            <a:r>
              <a:rPr sz="2500" spc="-5" dirty="0">
                <a:latin typeface="Arial MT"/>
                <a:cs typeface="Arial MT"/>
              </a:rPr>
              <a:t>testcases </a:t>
            </a:r>
            <a:r>
              <a:rPr sz="2500" spc="-695" dirty="0">
                <a:latin typeface="Arial MT"/>
                <a:cs typeface="Arial MT"/>
              </a:rPr>
              <a:t> </a:t>
            </a:r>
            <a:r>
              <a:rPr sz="2500" spc="-5" dirty="0">
                <a:latin typeface="Arial MT"/>
                <a:cs typeface="Arial MT"/>
              </a:rPr>
              <a:t>(small,</a:t>
            </a:r>
            <a:r>
              <a:rPr sz="2500" dirty="0">
                <a:latin typeface="Arial MT"/>
                <a:cs typeface="Arial MT"/>
              </a:rPr>
              <a:t> </a:t>
            </a:r>
            <a:r>
              <a:rPr sz="2500" spc="-5" dirty="0">
                <a:latin typeface="Arial MT"/>
                <a:cs typeface="Arial MT"/>
              </a:rPr>
              <a:t>medium,</a:t>
            </a:r>
            <a:r>
              <a:rPr sz="2500" spc="55" dirty="0">
                <a:latin typeface="Arial MT"/>
                <a:cs typeface="Arial MT"/>
              </a:rPr>
              <a:t> </a:t>
            </a:r>
            <a:r>
              <a:rPr sz="2500" spc="-5" dirty="0">
                <a:latin typeface="Arial MT"/>
                <a:cs typeface="Arial MT"/>
              </a:rPr>
              <a:t>large) and</a:t>
            </a:r>
            <a:r>
              <a:rPr sz="2500" spc="10" dirty="0">
                <a:latin typeface="Arial MT"/>
                <a:cs typeface="Arial MT"/>
              </a:rPr>
              <a:t> </a:t>
            </a:r>
            <a:r>
              <a:rPr sz="2500" spc="-10" dirty="0">
                <a:latin typeface="Arial MT"/>
                <a:cs typeface="Arial MT"/>
              </a:rPr>
              <a:t>example</a:t>
            </a:r>
            <a:r>
              <a:rPr sz="2500" spc="80" dirty="0">
                <a:latin typeface="Arial MT"/>
                <a:cs typeface="Arial MT"/>
              </a:rPr>
              <a:t> </a:t>
            </a:r>
            <a:r>
              <a:rPr sz="2500" spc="-5" dirty="0">
                <a:latin typeface="Arial MT"/>
                <a:cs typeface="Arial MT"/>
              </a:rPr>
              <a:t>outputs (for </a:t>
            </a:r>
            <a:r>
              <a:rPr sz="2500" dirty="0">
                <a:latin typeface="Arial MT"/>
                <a:cs typeface="Arial MT"/>
              </a:rPr>
              <a:t> </a:t>
            </a:r>
            <a:r>
              <a:rPr sz="2500" spc="-5" dirty="0" smtClean="0">
                <a:latin typeface="Arial MT"/>
                <a:cs typeface="Arial MT"/>
              </a:rPr>
              <a:t>verification)</a:t>
            </a:r>
            <a:endParaRPr sz="2500" dirty="0" smtClean="0">
              <a:latin typeface="Arial MT"/>
              <a:cs typeface="Arial MT"/>
            </a:endParaRPr>
          </a:p>
          <a:p>
            <a:pPr marL="526415" indent="-514350">
              <a:lnSpc>
                <a:spcPct val="100000"/>
              </a:lnSpc>
              <a:spcBef>
                <a:spcPts val="1000"/>
              </a:spcBef>
              <a:buFont typeface="+mj-lt"/>
              <a:buAutoNum type="arabicPeriod"/>
              <a:tabLst>
                <a:tab pos="427355" algn="l"/>
              </a:tabLst>
            </a:pPr>
            <a:r>
              <a:rPr sz="2500" spc="-5" dirty="0" smtClean="0">
                <a:latin typeface="Arial MT"/>
                <a:cs typeface="Arial MT"/>
              </a:rPr>
              <a:t>Profile</a:t>
            </a:r>
            <a:r>
              <a:rPr sz="2500" spc="-25" dirty="0" smtClean="0">
                <a:latin typeface="Arial MT"/>
                <a:cs typeface="Arial MT"/>
              </a:rPr>
              <a:t> </a:t>
            </a:r>
            <a:r>
              <a:rPr sz="2500" spc="-5" dirty="0" smtClean="0">
                <a:latin typeface="Arial MT"/>
                <a:cs typeface="Arial MT"/>
              </a:rPr>
              <a:t>the</a:t>
            </a:r>
            <a:r>
              <a:rPr sz="2500" spc="-40" dirty="0" smtClean="0">
                <a:latin typeface="Arial MT"/>
                <a:cs typeface="Arial MT"/>
              </a:rPr>
              <a:t> </a:t>
            </a:r>
            <a:r>
              <a:rPr sz="2500" spc="-5" dirty="0" smtClean="0">
                <a:latin typeface="Arial MT"/>
                <a:cs typeface="Arial MT"/>
              </a:rPr>
              <a:t>code</a:t>
            </a:r>
            <a:endParaRPr lang="en-US" sz="2500" dirty="0">
              <a:latin typeface="Arial MT"/>
              <a:cs typeface="Arial MT"/>
            </a:endParaRPr>
          </a:p>
          <a:p>
            <a:pPr marL="526415" indent="-514350">
              <a:lnSpc>
                <a:spcPct val="100000"/>
              </a:lnSpc>
              <a:spcBef>
                <a:spcPts val="1000"/>
              </a:spcBef>
              <a:buFont typeface="+mj-lt"/>
              <a:buAutoNum type="arabicPeriod"/>
              <a:tabLst>
                <a:tab pos="427355" algn="l"/>
              </a:tabLst>
            </a:pPr>
            <a:r>
              <a:rPr sz="2500" spc="-5" dirty="0" smtClean="0">
                <a:latin typeface="Arial MT"/>
                <a:cs typeface="Arial MT"/>
              </a:rPr>
              <a:t>Select</a:t>
            </a:r>
            <a:r>
              <a:rPr sz="2500" spc="25" dirty="0" smtClean="0">
                <a:latin typeface="Arial MT"/>
                <a:cs typeface="Arial MT"/>
              </a:rPr>
              <a:t> </a:t>
            </a:r>
            <a:r>
              <a:rPr sz="2500" spc="-5" dirty="0">
                <a:latin typeface="Arial MT"/>
                <a:cs typeface="Arial MT"/>
              </a:rPr>
              <a:t>the</a:t>
            </a:r>
            <a:r>
              <a:rPr sz="2500" spc="-15" dirty="0">
                <a:latin typeface="Arial MT"/>
                <a:cs typeface="Arial MT"/>
              </a:rPr>
              <a:t> </a:t>
            </a:r>
            <a:r>
              <a:rPr sz="2500" spc="-5" dirty="0">
                <a:latin typeface="Arial MT"/>
                <a:cs typeface="Arial MT"/>
              </a:rPr>
              <a:t>most</a:t>
            </a:r>
            <a:r>
              <a:rPr sz="2500" spc="15" dirty="0">
                <a:latin typeface="Arial MT"/>
                <a:cs typeface="Arial MT"/>
              </a:rPr>
              <a:t> </a:t>
            </a:r>
            <a:r>
              <a:rPr sz="2500" spc="-5" dirty="0">
                <a:latin typeface="Arial MT"/>
                <a:cs typeface="Arial MT"/>
              </a:rPr>
              <a:t>time</a:t>
            </a:r>
            <a:r>
              <a:rPr sz="2500" spc="25" dirty="0">
                <a:latin typeface="Arial MT"/>
                <a:cs typeface="Arial MT"/>
              </a:rPr>
              <a:t> </a:t>
            </a:r>
            <a:r>
              <a:rPr sz="2500" spc="-5" dirty="0">
                <a:latin typeface="Arial MT"/>
                <a:cs typeface="Arial MT"/>
              </a:rPr>
              <a:t>consuming</a:t>
            </a:r>
            <a:r>
              <a:rPr sz="2500" spc="40" dirty="0">
                <a:latin typeface="Arial MT"/>
                <a:cs typeface="Arial MT"/>
              </a:rPr>
              <a:t> </a:t>
            </a:r>
            <a:r>
              <a:rPr sz="2500" spc="-5" dirty="0">
                <a:latin typeface="Arial MT"/>
                <a:cs typeface="Arial MT"/>
              </a:rPr>
              <a:t>routine</a:t>
            </a:r>
            <a:r>
              <a:rPr sz="2500" spc="-25" dirty="0">
                <a:latin typeface="Arial MT"/>
                <a:cs typeface="Arial MT"/>
              </a:rPr>
              <a:t> </a:t>
            </a:r>
            <a:r>
              <a:rPr sz="2500" spc="-5" dirty="0">
                <a:latin typeface="Arial MT"/>
                <a:cs typeface="Arial MT"/>
              </a:rPr>
              <a:t>/</a:t>
            </a:r>
            <a:r>
              <a:rPr sz="2500" dirty="0">
                <a:latin typeface="Arial MT"/>
                <a:cs typeface="Arial MT"/>
              </a:rPr>
              <a:t> </a:t>
            </a:r>
            <a:r>
              <a:rPr sz="2500" spc="-5" dirty="0" smtClean="0">
                <a:latin typeface="Arial MT"/>
                <a:cs typeface="Arial MT"/>
              </a:rPr>
              <a:t>code</a:t>
            </a:r>
            <a:endParaRPr lang="en-US" sz="2500" dirty="0">
              <a:latin typeface="Arial MT"/>
              <a:cs typeface="Arial MT"/>
            </a:endParaRPr>
          </a:p>
          <a:p>
            <a:pPr marL="526415" indent="-514350">
              <a:lnSpc>
                <a:spcPct val="100000"/>
              </a:lnSpc>
              <a:spcBef>
                <a:spcPts val="1000"/>
              </a:spcBef>
              <a:buFont typeface="+mj-lt"/>
              <a:buAutoNum type="arabicPeriod"/>
              <a:tabLst>
                <a:tab pos="427355" algn="l"/>
              </a:tabLst>
            </a:pPr>
            <a:r>
              <a:rPr sz="2500" spc="-5" dirty="0" smtClean="0">
                <a:latin typeface="Arial MT"/>
                <a:cs typeface="Arial MT"/>
              </a:rPr>
              <a:t>Parallelize</a:t>
            </a:r>
            <a:r>
              <a:rPr sz="2500" spc="20" dirty="0" smtClean="0">
                <a:latin typeface="Arial MT"/>
                <a:cs typeface="Arial MT"/>
              </a:rPr>
              <a:t> </a:t>
            </a:r>
            <a:r>
              <a:rPr sz="2500" spc="-5" dirty="0">
                <a:latin typeface="Arial MT"/>
                <a:cs typeface="Arial MT"/>
              </a:rPr>
              <a:t>this</a:t>
            </a:r>
            <a:r>
              <a:rPr sz="2500" spc="-30" dirty="0">
                <a:latin typeface="Arial MT"/>
                <a:cs typeface="Arial MT"/>
              </a:rPr>
              <a:t> </a:t>
            </a:r>
            <a:r>
              <a:rPr sz="2500" spc="-5" dirty="0">
                <a:latin typeface="Arial MT"/>
                <a:cs typeface="Arial MT"/>
              </a:rPr>
              <a:t>routine</a:t>
            </a:r>
            <a:endParaRPr sz="2500" dirty="0">
              <a:latin typeface="Arial MT"/>
              <a:cs typeface="Arial MT"/>
            </a:endParaRPr>
          </a:p>
          <a:p>
            <a:pPr marL="526415" marR="5080" indent="-514350">
              <a:lnSpc>
                <a:spcPts val="2900"/>
              </a:lnSpc>
              <a:spcBef>
                <a:spcPts val="1265"/>
              </a:spcBef>
              <a:buSzPct val="70588"/>
              <a:buFont typeface="+mj-lt"/>
              <a:buAutoNum type="arabicPeriod"/>
              <a:tabLst>
                <a:tab pos="426720" algn="l"/>
                <a:tab pos="427355" algn="l"/>
              </a:tabLst>
            </a:pPr>
            <a:r>
              <a:rPr sz="2500" spc="-5" dirty="0" smtClean="0">
                <a:latin typeface="Arial MT"/>
                <a:cs typeface="Arial MT"/>
              </a:rPr>
              <a:t>Repeat</a:t>
            </a:r>
            <a:r>
              <a:rPr sz="2500" spc="40" dirty="0" smtClean="0">
                <a:latin typeface="Arial MT"/>
                <a:cs typeface="Arial MT"/>
              </a:rPr>
              <a:t> </a:t>
            </a:r>
            <a:r>
              <a:rPr sz="2500" spc="-5" dirty="0">
                <a:latin typeface="Arial MT"/>
                <a:cs typeface="Arial MT"/>
              </a:rPr>
              <a:t>steps 2,3,4</a:t>
            </a:r>
            <a:r>
              <a:rPr sz="2500" spc="15" dirty="0">
                <a:latin typeface="Arial MT"/>
                <a:cs typeface="Arial MT"/>
              </a:rPr>
              <a:t> </a:t>
            </a:r>
            <a:r>
              <a:rPr sz="2500" spc="-5" dirty="0">
                <a:latin typeface="Arial MT"/>
                <a:cs typeface="Arial MT"/>
              </a:rPr>
              <a:t>until</a:t>
            </a:r>
            <a:r>
              <a:rPr sz="2500" spc="30" dirty="0">
                <a:latin typeface="Arial MT"/>
                <a:cs typeface="Arial MT"/>
              </a:rPr>
              <a:t> </a:t>
            </a:r>
            <a:r>
              <a:rPr sz="2500" spc="-5" dirty="0">
                <a:latin typeface="Arial MT"/>
                <a:cs typeface="Arial MT"/>
              </a:rPr>
              <a:t>all (most)</a:t>
            </a:r>
            <a:r>
              <a:rPr sz="2500" dirty="0">
                <a:latin typeface="Arial MT"/>
                <a:cs typeface="Arial MT"/>
              </a:rPr>
              <a:t> </a:t>
            </a:r>
            <a:r>
              <a:rPr sz="2500" spc="-5" dirty="0">
                <a:latin typeface="Arial MT"/>
                <a:cs typeface="Arial MT"/>
              </a:rPr>
              <a:t>of</a:t>
            </a:r>
            <a:r>
              <a:rPr sz="2500" spc="20" dirty="0">
                <a:latin typeface="Arial MT"/>
                <a:cs typeface="Arial MT"/>
              </a:rPr>
              <a:t> </a:t>
            </a:r>
            <a:r>
              <a:rPr sz="2500" spc="-5" dirty="0">
                <a:latin typeface="Arial MT"/>
                <a:cs typeface="Arial MT"/>
              </a:rPr>
              <a:t>the</a:t>
            </a:r>
            <a:r>
              <a:rPr sz="2500" spc="30" dirty="0">
                <a:latin typeface="Arial MT"/>
                <a:cs typeface="Arial MT"/>
              </a:rPr>
              <a:t> </a:t>
            </a:r>
            <a:r>
              <a:rPr sz="2500" spc="-5" dirty="0">
                <a:latin typeface="Arial MT"/>
                <a:cs typeface="Arial MT"/>
              </a:rPr>
              <a:t>routines are </a:t>
            </a:r>
            <a:r>
              <a:rPr sz="2500" spc="-695" dirty="0">
                <a:latin typeface="Arial MT"/>
                <a:cs typeface="Arial MT"/>
              </a:rPr>
              <a:t> </a:t>
            </a:r>
            <a:r>
              <a:rPr sz="2500" spc="-5" dirty="0">
                <a:latin typeface="Arial MT"/>
                <a:cs typeface="Arial MT"/>
              </a:rPr>
              <a:t>parallelized</a:t>
            </a:r>
            <a:endParaRPr sz="2500" dirty="0">
              <a:latin typeface="Arial MT"/>
              <a:cs typeface="Arial M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690" y="625045"/>
            <a:ext cx="3162855" cy="1096351"/>
          </a:xfrm>
        </p:spPr>
        <p:txBody>
          <a:bodyPr>
            <a:normAutofit/>
          </a:bodyPr>
          <a:lstStyle/>
          <a:p>
            <a:r>
              <a:rPr lang="en-US" b="1" dirty="0" smtClean="0">
                <a:solidFill>
                  <a:srgbClr val="FF0000"/>
                </a:solidFill>
                <a:latin typeface="Times New Roman" panose="02020603050405020304" pitchFamily="18" charset="0"/>
                <a:cs typeface="Times New Roman" panose="02020603050405020304" pitchFamily="18" charset="0"/>
              </a:rPr>
              <a:t>NVIDIA </a:t>
            </a:r>
            <a:r>
              <a:rPr lang="en-US" b="1" dirty="0">
                <a:solidFill>
                  <a:srgbClr val="FF0000"/>
                </a:solidFill>
                <a:latin typeface="Times New Roman" panose="02020603050405020304" pitchFamily="18" charset="0"/>
                <a:cs typeface="Times New Roman" panose="02020603050405020304" pitchFamily="18" charset="0"/>
              </a:rPr>
              <a:t>Turing Architecture</a:t>
            </a:r>
            <a:endParaRPr lang="en-US" dirty="0"/>
          </a:p>
        </p:txBody>
      </p:sp>
      <p:pic>
        <p:nvPicPr>
          <p:cNvPr id="4098" name="Picture 2" descr="Nvidia Turing GeForce 2080 (Ti) architecture review - Block Diagrams TU102  104 and 1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545" y="323057"/>
            <a:ext cx="4957268" cy="5702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5003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7" y="391276"/>
            <a:ext cx="7562850" cy="839323"/>
          </a:xfrm>
        </p:spPr>
        <p:txBody>
          <a:bodyPr>
            <a:normAutofit/>
          </a:bodyPr>
          <a:lstStyle/>
          <a:p>
            <a:pPr algn="ctr"/>
            <a:r>
              <a:rPr lang="en-US" b="1" dirty="0" smtClean="0">
                <a:solidFill>
                  <a:srgbClr val="FF0000"/>
                </a:solidFill>
                <a:latin typeface="Times New Roman" panose="02020603050405020304" pitchFamily="18" charset="0"/>
                <a:cs typeface="Times New Roman" panose="02020603050405020304" pitchFamily="18" charset="0"/>
              </a:rPr>
              <a:t>NVIDIA </a:t>
            </a:r>
            <a:r>
              <a:rPr lang="en-US" b="1" dirty="0">
                <a:solidFill>
                  <a:srgbClr val="FF0000"/>
                </a:solidFill>
                <a:latin typeface="Times New Roman" panose="02020603050405020304" pitchFamily="18" charset="0"/>
                <a:cs typeface="Times New Roman" panose="02020603050405020304" pitchFamily="18" charset="0"/>
              </a:rPr>
              <a:t>Turing Architecture</a:t>
            </a:r>
            <a:endParaRPr lang="en-US" dirty="0"/>
          </a:p>
        </p:txBody>
      </p:sp>
      <p:pic>
        <p:nvPicPr>
          <p:cNvPr id="5" name="Content Placeholder 4"/>
          <p:cNvPicPr>
            <a:picLocks noGrp="1" noChangeAspect="1"/>
          </p:cNvPicPr>
          <p:nvPr>
            <p:ph idx="1"/>
          </p:nvPr>
        </p:nvPicPr>
        <p:blipFill>
          <a:blip r:embed="rId2"/>
          <a:stretch>
            <a:fillRect/>
          </a:stretch>
        </p:blipFill>
        <p:spPr>
          <a:xfrm>
            <a:off x="2491202" y="1360247"/>
            <a:ext cx="4627129" cy="4634947"/>
          </a:xfrm>
          <a:prstGeom prst="rect">
            <a:avLst/>
          </a:prstGeom>
        </p:spPr>
      </p:pic>
    </p:spTree>
    <p:extLst>
      <p:ext uri="{BB962C8B-B14F-4D97-AF65-F5344CB8AC3E}">
        <p14:creationId xmlns:p14="http://schemas.microsoft.com/office/powerpoint/2010/main" val="41291472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201" y="549417"/>
            <a:ext cx="4114550" cy="815608"/>
          </a:xfrm>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NVIDIA </a:t>
            </a:r>
            <a:r>
              <a:rPr lang="en-US" b="1" dirty="0">
                <a:solidFill>
                  <a:srgbClr val="FF0000"/>
                </a:solidFill>
                <a:latin typeface="Times New Roman" panose="02020603050405020304" pitchFamily="18" charset="0"/>
                <a:cs typeface="Times New Roman" panose="02020603050405020304" pitchFamily="18" charset="0"/>
              </a:rPr>
              <a:t>Turing Architecture</a:t>
            </a:r>
            <a:endParaRPr lang="en-US" dirty="0"/>
          </a:p>
        </p:txBody>
      </p:sp>
      <p:pic>
        <p:nvPicPr>
          <p:cNvPr id="3" name="Picture 2"/>
          <p:cNvPicPr>
            <a:picLocks noChangeAspect="1"/>
          </p:cNvPicPr>
          <p:nvPr/>
        </p:nvPicPr>
        <p:blipFill>
          <a:blip r:embed="rId2"/>
          <a:stretch>
            <a:fillRect/>
          </a:stretch>
        </p:blipFill>
        <p:spPr>
          <a:xfrm>
            <a:off x="4746120" y="323057"/>
            <a:ext cx="3511323" cy="5623532"/>
          </a:xfrm>
          <a:prstGeom prst="rect">
            <a:avLst/>
          </a:prstGeom>
        </p:spPr>
      </p:pic>
    </p:spTree>
    <p:extLst>
      <p:ext uri="{BB962C8B-B14F-4D97-AF65-F5344CB8AC3E}">
        <p14:creationId xmlns:p14="http://schemas.microsoft.com/office/powerpoint/2010/main" val="39882828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261" y="408963"/>
            <a:ext cx="8697278" cy="407804"/>
          </a:xfrm>
        </p:spPr>
        <p:txBody>
          <a:bodyPr/>
          <a:lstStyle/>
          <a:p>
            <a:r>
              <a:rPr lang="en-US" b="1" dirty="0">
                <a:solidFill>
                  <a:srgbClr val="FF0000"/>
                </a:solidFill>
                <a:latin typeface="Times New Roman" panose="02020603050405020304" pitchFamily="18" charset="0"/>
                <a:cs typeface="Times New Roman" panose="02020603050405020304" pitchFamily="18" charset="0"/>
              </a:rPr>
              <a:t>Tensor Cores</a:t>
            </a:r>
          </a:p>
        </p:txBody>
      </p:sp>
      <p:sp>
        <p:nvSpPr>
          <p:cNvPr id="4" name="Content Placeholder 3"/>
          <p:cNvSpPr>
            <a:spLocks noGrp="1"/>
          </p:cNvSpPr>
          <p:nvPr>
            <p:ph idx="1"/>
          </p:nvPr>
        </p:nvSpPr>
        <p:spPr>
          <a:xfrm>
            <a:off x="693261" y="1165773"/>
            <a:ext cx="8697278" cy="1384995"/>
          </a:xfrm>
          <a:prstGeom prst="rect">
            <a:avLst/>
          </a:prstGeom>
        </p:spPr>
        <p:txBody>
          <a:bodyPr>
            <a:spAutoFit/>
          </a:bodyPr>
          <a:lstStyle/>
          <a:p>
            <a:r>
              <a:rPr lang="en-US" b="1" dirty="0">
                <a:solidFill>
                  <a:srgbClr val="000000"/>
                </a:solidFill>
                <a:latin typeface="Calibri" panose="020F0502020204030204" pitchFamily="34" charset="0"/>
              </a:rPr>
              <a:t>Tensor Cores </a:t>
            </a:r>
            <a:r>
              <a:rPr lang="en-US" b="1" dirty="0">
                <a:solidFill>
                  <a:srgbClr val="000000"/>
                </a:solidFill>
                <a:latin typeface="Calibri Light" panose="020F0302020204030204" pitchFamily="34" charset="0"/>
              </a:rPr>
              <a:t>are specialized execution units designed specifically for performing the tensor / matrix operations that are the core compute function used in Deep Learning. </a:t>
            </a:r>
            <a:endParaRPr lang="en-US" b="1" dirty="0" smtClean="0">
              <a:solidFill>
                <a:srgbClr val="000000"/>
              </a:solidFill>
              <a:latin typeface="Calibri Light" panose="020F0302020204030204" pitchFamily="34" charset="0"/>
            </a:endParaRPr>
          </a:p>
          <a:p>
            <a:r>
              <a:rPr lang="en-US" dirty="0"/>
              <a:t>T</a:t>
            </a:r>
            <a:r>
              <a:rPr lang="en-US" dirty="0" smtClean="0"/>
              <a:t>he </a:t>
            </a:r>
            <a:r>
              <a:rPr lang="en-US" dirty="0"/>
              <a:t>Turing Tensor Cores provide tremendous speed-ups for matrix computations at the heart of deep learning neural network training and inferencing operations</a:t>
            </a:r>
            <a:r>
              <a:rPr lang="en-US" dirty="0" smtClean="0"/>
              <a:t>.</a:t>
            </a:r>
          </a:p>
          <a:p>
            <a:endParaRPr lang="en-US" dirty="0"/>
          </a:p>
        </p:txBody>
      </p:sp>
    </p:spTree>
    <p:extLst>
      <p:ext uri="{BB962C8B-B14F-4D97-AF65-F5344CB8AC3E}">
        <p14:creationId xmlns:p14="http://schemas.microsoft.com/office/powerpoint/2010/main" val="42594748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653" y="441377"/>
            <a:ext cx="8697278" cy="573141"/>
          </a:xfrm>
        </p:spPr>
        <p:txBody>
          <a:bodyPr>
            <a:normAutofit/>
          </a:bodyPr>
          <a:lstStyle/>
          <a:p>
            <a:r>
              <a:rPr lang="en-US" b="1" dirty="0">
                <a:solidFill>
                  <a:srgbClr val="FF0000"/>
                </a:solidFill>
                <a:latin typeface="Times New Roman" panose="02020603050405020304" pitchFamily="18" charset="0"/>
                <a:cs typeface="Times New Roman" panose="02020603050405020304" pitchFamily="18" charset="0"/>
              </a:rPr>
              <a:t>Tensor Cores</a:t>
            </a:r>
            <a:endParaRPr lang="en-US" dirty="0"/>
          </a:p>
        </p:txBody>
      </p:sp>
      <p:pic>
        <p:nvPicPr>
          <p:cNvPr id="9" name="Content Placeholder 8"/>
          <p:cNvPicPr>
            <a:picLocks noGrp="1" noChangeAspect="1"/>
          </p:cNvPicPr>
          <p:nvPr>
            <p:ph idx="1"/>
          </p:nvPr>
        </p:nvPicPr>
        <p:blipFill>
          <a:blip r:embed="rId2"/>
          <a:stretch>
            <a:fillRect/>
          </a:stretch>
        </p:blipFill>
        <p:spPr>
          <a:xfrm>
            <a:off x="1706057" y="1014518"/>
            <a:ext cx="6112684" cy="4894244"/>
          </a:xfrm>
          <a:prstGeom prst="rect">
            <a:avLst/>
          </a:prstGeom>
        </p:spPr>
      </p:pic>
    </p:spTree>
    <p:extLst>
      <p:ext uri="{BB962C8B-B14F-4D97-AF65-F5344CB8AC3E}">
        <p14:creationId xmlns:p14="http://schemas.microsoft.com/office/powerpoint/2010/main" val="41152076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4380" y="568325"/>
            <a:ext cx="7424166" cy="407804"/>
          </a:xfrm>
        </p:spPr>
        <p:txBody>
          <a:bodyPr/>
          <a:lstStyle/>
          <a:p>
            <a:r>
              <a:rPr lang="en-US" b="1" dirty="0">
                <a:solidFill>
                  <a:srgbClr val="FF0000"/>
                </a:solidFill>
                <a:latin typeface="Times New Roman" panose="02020603050405020304" pitchFamily="18" charset="0"/>
                <a:cs typeface="Times New Roman" panose="02020603050405020304" pitchFamily="18" charset="0"/>
              </a:rPr>
              <a:t>DEEP LEARNING SUPER-SAMPLING (DLSS) </a:t>
            </a:r>
          </a:p>
        </p:txBody>
      </p:sp>
      <p:sp>
        <p:nvSpPr>
          <p:cNvPr id="3" name="Content Placeholder 2"/>
          <p:cNvSpPr>
            <a:spLocks noGrp="1"/>
          </p:cNvSpPr>
          <p:nvPr>
            <p:ph idx="1"/>
          </p:nvPr>
        </p:nvSpPr>
        <p:spPr>
          <a:xfrm>
            <a:off x="667080" y="1565960"/>
            <a:ext cx="8642350" cy="830997"/>
          </a:xfrm>
        </p:spPr>
        <p:txBody>
          <a:bodyPr/>
          <a:lstStyle/>
          <a:p>
            <a:r>
              <a:rPr lang="en-US" dirty="0"/>
              <a:t>DLSS leverages a deep neural network to extract multidimensional features of the rendered scene and intelligently combine details from multiple frames to construct a high-quality final image. </a:t>
            </a:r>
          </a:p>
        </p:txBody>
      </p:sp>
    </p:spTree>
    <p:extLst>
      <p:ext uri="{BB962C8B-B14F-4D97-AF65-F5344CB8AC3E}">
        <p14:creationId xmlns:p14="http://schemas.microsoft.com/office/powerpoint/2010/main" val="28459411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612" y="430573"/>
            <a:ext cx="8697278" cy="562337"/>
          </a:xfrm>
        </p:spPr>
        <p:txBody>
          <a:bodyPr>
            <a:normAutofit/>
          </a:bodyPr>
          <a:lstStyle/>
          <a:p>
            <a:r>
              <a:rPr lang="en-US" b="1" dirty="0">
                <a:solidFill>
                  <a:srgbClr val="FF0000"/>
                </a:solidFill>
                <a:latin typeface="Times New Roman" panose="02020603050405020304" pitchFamily="18" charset="0"/>
                <a:cs typeface="Times New Roman" panose="02020603050405020304" pitchFamily="18" charset="0"/>
              </a:rPr>
              <a:t>DLSS</a:t>
            </a:r>
          </a:p>
        </p:txBody>
      </p:sp>
      <p:pic>
        <p:nvPicPr>
          <p:cNvPr id="4" name="Content Placeholder 3"/>
          <p:cNvPicPr>
            <a:picLocks noGrp="1" noChangeAspect="1"/>
          </p:cNvPicPr>
          <p:nvPr>
            <p:ph idx="1"/>
          </p:nvPr>
        </p:nvPicPr>
        <p:blipFill>
          <a:blip r:embed="rId2"/>
          <a:stretch>
            <a:fillRect/>
          </a:stretch>
        </p:blipFill>
        <p:spPr>
          <a:xfrm>
            <a:off x="1167778" y="992910"/>
            <a:ext cx="8015684" cy="4574396"/>
          </a:xfrm>
          <a:prstGeom prst="rect">
            <a:avLst/>
          </a:prstGeom>
        </p:spPr>
      </p:pic>
    </p:spTree>
    <p:extLst>
      <p:ext uri="{BB962C8B-B14F-4D97-AF65-F5344CB8AC3E}">
        <p14:creationId xmlns:p14="http://schemas.microsoft.com/office/powerpoint/2010/main" val="21224818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2991" y="2276601"/>
            <a:ext cx="7424166" cy="407804"/>
          </a:xfrm>
        </p:spPr>
        <p:txBody>
          <a:bodyPr/>
          <a:lstStyle/>
          <a:p>
            <a:r>
              <a:rPr lang="en-US" b="1" dirty="0">
                <a:solidFill>
                  <a:srgbClr val="FF0000"/>
                </a:solidFill>
                <a:latin typeface="Times New Roman" panose="02020603050405020304" pitchFamily="18" charset="0"/>
                <a:cs typeface="Times New Roman" panose="02020603050405020304" pitchFamily="18" charset="0"/>
              </a:rPr>
              <a:t>AI Super </a:t>
            </a:r>
            <a:r>
              <a:rPr lang="en-US" b="1" dirty="0" err="1" smtClean="0">
                <a:solidFill>
                  <a:srgbClr val="FF0000"/>
                </a:solidFill>
                <a:latin typeface="Times New Roman" panose="02020603050405020304" pitchFamily="18" charset="0"/>
                <a:cs typeface="Times New Roman" panose="02020603050405020304" pitchFamily="18" charset="0"/>
              </a:rPr>
              <a:t>Rez</a:t>
            </a:r>
            <a:endParaRPr lang="en-US" b="1" dirty="0">
              <a:solidFill>
                <a:srgbClr val="FF000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6194" y="1543917"/>
            <a:ext cx="9879518" cy="3079160"/>
          </a:xfrm>
          <a:prstGeom prst="rect">
            <a:avLst/>
          </a:prstGeom>
        </p:spPr>
      </p:pic>
      <p:sp>
        <p:nvSpPr>
          <p:cNvPr id="5" name="Title 1"/>
          <p:cNvSpPr txBox="1">
            <a:spLocks/>
          </p:cNvSpPr>
          <p:nvPr/>
        </p:nvSpPr>
        <p:spPr>
          <a:xfrm>
            <a:off x="808504" y="4623077"/>
            <a:ext cx="8697278" cy="1096351"/>
          </a:xfrm>
          <a:prstGeom prst="rect">
            <a:avLst/>
          </a:prstGeom>
        </p:spPr>
        <p:txBody>
          <a:bodyPr vert="horz" lIns="75629" tIns="37814" rIns="75629" bIns="3781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85" dirty="0"/>
              <a:t>AI Super </a:t>
            </a:r>
            <a:r>
              <a:rPr lang="en-US" sz="1985" dirty="0" err="1"/>
              <a:t>Rez</a:t>
            </a:r>
            <a:r>
              <a:rPr lang="en-US" sz="1985" dirty="0"/>
              <a:t> Provides Improved Image Clarity Over Other Filtering Methods </a:t>
            </a:r>
          </a:p>
        </p:txBody>
      </p:sp>
    </p:spTree>
    <p:extLst>
      <p:ext uri="{BB962C8B-B14F-4D97-AF65-F5344CB8AC3E}">
        <p14:creationId xmlns:p14="http://schemas.microsoft.com/office/powerpoint/2010/main" val="20403886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080" y="568325"/>
            <a:ext cx="7424166" cy="407804"/>
          </a:xfrm>
        </p:spPr>
        <p:txBody>
          <a:bodyPr/>
          <a:lstStyle/>
          <a:p>
            <a:r>
              <a:rPr lang="en-US" dirty="0">
                <a:solidFill>
                  <a:srgbClr val="FF0000"/>
                </a:solidFill>
                <a:latin typeface="Times New Roman" panose="02020603050405020304" pitchFamily="18" charset="0"/>
                <a:cs typeface="Times New Roman" panose="02020603050405020304" pitchFamily="18" charset="0"/>
              </a:rPr>
              <a:t>INPAINTING</a:t>
            </a:r>
          </a:p>
        </p:txBody>
      </p:sp>
      <p:sp>
        <p:nvSpPr>
          <p:cNvPr id="3" name="Content Placeholder 2"/>
          <p:cNvSpPr>
            <a:spLocks noGrp="1"/>
          </p:cNvSpPr>
          <p:nvPr>
            <p:ph idx="1"/>
          </p:nvPr>
        </p:nvSpPr>
        <p:spPr>
          <a:xfrm>
            <a:off x="667080" y="1565960"/>
            <a:ext cx="8642350" cy="830997"/>
          </a:xfrm>
        </p:spPr>
        <p:txBody>
          <a:bodyPr/>
          <a:lstStyle/>
          <a:p>
            <a:r>
              <a:rPr lang="en-US" dirty="0" err="1"/>
              <a:t>InPainting</a:t>
            </a:r>
            <a:r>
              <a:rPr lang="en-US" dirty="0"/>
              <a:t> allows an application to provide features to remove existing content from an image and use an NGX AI algorithm to replace the removed content with a realistic computer-generated alternative.</a:t>
            </a:r>
          </a:p>
        </p:txBody>
      </p:sp>
    </p:spTree>
    <p:extLst>
      <p:ext uri="{BB962C8B-B14F-4D97-AF65-F5344CB8AC3E}">
        <p14:creationId xmlns:p14="http://schemas.microsoft.com/office/powerpoint/2010/main" val="5838218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2991" y="2276601"/>
            <a:ext cx="7424166" cy="407804"/>
          </a:xfrm>
        </p:spPr>
        <p:txBody>
          <a:bodyPr/>
          <a:lstStyle/>
          <a:p>
            <a:r>
              <a:rPr lang="en-US" b="1" dirty="0">
                <a:solidFill>
                  <a:srgbClr val="FF0000"/>
                </a:solidFill>
              </a:rPr>
              <a:t>INPAINTING</a:t>
            </a:r>
          </a:p>
        </p:txBody>
      </p:sp>
      <p:pic>
        <p:nvPicPr>
          <p:cNvPr id="4" name="Content Placeholder 3"/>
          <p:cNvPicPr>
            <a:picLocks noGrp="1" noChangeAspect="1"/>
          </p:cNvPicPr>
          <p:nvPr>
            <p:ph idx="1"/>
          </p:nvPr>
        </p:nvPicPr>
        <p:blipFill>
          <a:blip r:embed="rId2"/>
          <a:stretch>
            <a:fillRect/>
          </a:stretch>
        </p:blipFill>
        <p:spPr>
          <a:xfrm>
            <a:off x="1148381" y="1745509"/>
            <a:ext cx="7235579" cy="3541625"/>
          </a:xfrm>
          <a:prstGeom prst="rect">
            <a:avLst/>
          </a:prstGeom>
        </p:spPr>
      </p:pic>
      <p:sp>
        <p:nvSpPr>
          <p:cNvPr id="5" name="Rectangle 4"/>
          <p:cNvSpPr/>
          <p:nvPr/>
        </p:nvSpPr>
        <p:spPr>
          <a:xfrm>
            <a:off x="507792" y="5287134"/>
            <a:ext cx="9259089" cy="321498"/>
          </a:xfrm>
          <a:prstGeom prst="rect">
            <a:avLst/>
          </a:prstGeom>
        </p:spPr>
        <p:txBody>
          <a:bodyPr wrap="square">
            <a:spAutoFit/>
          </a:bodyPr>
          <a:lstStyle/>
          <a:p>
            <a:r>
              <a:rPr lang="en-US" sz="1489" dirty="0" err="1">
                <a:solidFill>
                  <a:srgbClr val="000000"/>
                </a:solidFill>
                <a:latin typeface="Trebuchet MS" panose="020B0603020202020204" pitchFamily="34" charset="0"/>
              </a:rPr>
              <a:t>InPainting</a:t>
            </a:r>
            <a:r>
              <a:rPr lang="en-US" sz="1489" dirty="0">
                <a:solidFill>
                  <a:srgbClr val="000000"/>
                </a:solidFill>
                <a:latin typeface="Trebuchet MS" panose="020B0603020202020204" pitchFamily="34" charset="0"/>
              </a:rPr>
              <a:t> Examples, Missing Image Data Is Intelligently Replaced with Meaningful Image Information </a:t>
            </a:r>
            <a:endParaRPr lang="en-US" sz="1489" dirty="0"/>
          </a:p>
        </p:txBody>
      </p:sp>
      <p:sp>
        <p:nvSpPr>
          <p:cNvPr id="6" name="Rectangle 5"/>
          <p:cNvSpPr/>
          <p:nvPr/>
        </p:nvSpPr>
        <p:spPr>
          <a:xfrm>
            <a:off x="2257009" y="5592602"/>
            <a:ext cx="4088683" cy="321498"/>
          </a:xfrm>
          <a:prstGeom prst="rect">
            <a:avLst/>
          </a:prstGeom>
        </p:spPr>
        <p:txBody>
          <a:bodyPr wrap="none">
            <a:spAutoFit/>
          </a:bodyPr>
          <a:lstStyle/>
          <a:p>
            <a:r>
              <a:rPr lang="en-US" sz="1489" dirty="0"/>
              <a:t>https://www.youtube.com/watch?v=gg0F5JjKmhA</a:t>
            </a:r>
          </a:p>
        </p:txBody>
      </p:sp>
    </p:spTree>
    <p:extLst>
      <p:ext uri="{BB962C8B-B14F-4D97-AF65-F5344CB8AC3E}">
        <p14:creationId xmlns:p14="http://schemas.microsoft.com/office/powerpoint/2010/main" val="16599703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1610" y="207086"/>
            <a:ext cx="7139305" cy="1103630"/>
          </a:xfrm>
          <a:prstGeom prst="rect">
            <a:avLst/>
          </a:prstGeom>
        </p:spPr>
        <p:txBody>
          <a:bodyPr vert="horz" wrap="square" lIns="0" tIns="58419" rIns="0" bIns="0" rtlCol="0">
            <a:spAutoFit/>
          </a:bodyPr>
          <a:lstStyle/>
          <a:p>
            <a:pPr marL="2473960" marR="5080" indent="-2461895">
              <a:lnSpc>
                <a:spcPts val="4110"/>
              </a:lnSpc>
              <a:spcBef>
                <a:spcPts val="459"/>
              </a:spcBef>
            </a:pPr>
            <a:r>
              <a:rPr sz="3650" spc="-5" dirty="0"/>
              <a:t>Sample</a:t>
            </a:r>
            <a:r>
              <a:rPr sz="3650" spc="20" dirty="0"/>
              <a:t> </a:t>
            </a:r>
            <a:r>
              <a:rPr sz="3650" spc="-5" dirty="0"/>
              <a:t>input</a:t>
            </a:r>
            <a:r>
              <a:rPr sz="3650" spc="15" dirty="0"/>
              <a:t> </a:t>
            </a:r>
            <a:r>
              <a:rPr sz="3650" spc="-5" dirty="0"/>
              <a:t>testcases</a:t>
            </a:r>
            <a:r>
              <a:rPr sz="3650" spc="-10" dirty="0"/>
              <a:t> </a:t>
            </a:r>
            <a:r>
              <a:rPr sz="3650" spc="-5" dirty="0"/>
              <a:t>and</a:t>
            </a:r>
            <a:r>
              <a:rPr sz="3650" spc="5" dirty="0"/>
              <a:t> </a:t>
            </a:r>
            <a:r>
              <a:rPr sz="3650" spc="-5" dirty="0"/>
              <a:t>output </a:t>
            </a:r>
            <a:r>
              <a:rPr sz="3650" spc="-1000" dirty="0"/>
              <a:t> </a:t>
            </a:r>
            <a:r>
              <a:rPr sz="3650" spc="-5" dirty="0"/>
              <a:t>verification</a:t>
            </a:r>
            <a:endParaRPr sz="3650"/>
          </a:p>
        </p:txBody>
      </p:sp>
      <p:sp>
        <p:nvSpPr>
          <p:cNvPr id="3" name="object 3"/>
          <p:cNvSpPr txBox="1"/>
          <p:nvPr/>
        </p:nvSpPr>
        <p:spPr>
          <a:xfrm>
            <a:off x="567334" y="1511300"/>
            <a:ext cx="106680"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Lucida Sans Unicode"/>
                <a:cs typeface="Lucida Sans Unicode"/>
              </a:rPr>
              <a:t>●</a:t>
            </a:r>
            <a:endParaRPr sz="800">
              <a:latin typeface="Lucida Sans Unicode"/>
              <a:cs typeface="Lucida Sans Unicode"/>
            </a:endParaRPr>
          </a:p>
        </p:txBody>
      </p:sp>
      <p:sp>
        <p:nvSpPr>
          <p:cNvPr id="4" name="object 4"/>
          <p:cNvSpPr txBox="1"/>
          <p:nvPr/>
        </p:nvSpPr>
        <p:spPr>
          <a:xfrm>
            <a:off x="797153" y="1439037"/>
            <a:ext cx="1657985" cy="314960"/>
          </a:xfrm>
          <a:prstGeom prst="rect">
            <a:avLst/>
          </a:prstGeom>
        </p:spPr>
        <p:txBody>
          <a:bodyPr vert="horz" wrap="square" lIns="0" tIns="12065" rIns="0" bIns="0" rtlCol="0">
            <a:spAutoFit/>
          </a:bodyPr>
          <a:lstStyle/>
          <a:p>
            <a:pPr marL="12700">
              <a:lnSpc>
                <a:spcPct val="100000"/>
              </a:lnSpc>
              <a:spcBef>
                <a:spcPts val="95"/>
              </a:spcBef>
            </a:pPr>
            <a:r>
              <a:rPr sz="1900" spc="-5" dirty="0">
                <a:latin typeface="Arial MT"/>
                <a:cs typeface="Arial MT"/>
              </a:rPr>
              <a:t>Input</a:t>
            </a:r>
            <a:r>
              <a:rPr sz="1900" spc="-140" dirty="0">
                <a:latin typeface="Arial MT"/>
                <a:cs typeface="Arial MT"/>
              </a:rPr>
              <a:t> </a:t>
            </a:r>
            <a:r>
              <a:rPr sz="1900" spc="-245" dirty="0">
                <a:latin typeface="Arial MT"/>
                <a:cs typeface="Arial MT"/>
              </a:rPr>
              <a:t>T</a:t>
            </a:r>
            <a:r>
              <a:rPr sz="1900" spc="-30" dirty="0">
                <a:latin typeface="Arial MT"/>
                <a:cs typeface="Arial MT"/>
              </a:rPr>
              <a:t>estcase</a:t>
            </a:r>
            <a:r>
              <a:rPr sz="1900" spc="-5" dirty="0">
                <a:latin typeface="Arial MT"/>
                <a:cs typeface="Arial MT"/>
              </a:rPr>
              <a:t>s</a:t>
            </a:r>
            <a:endParaRPr sz="1900">
              <a:latin typeface="Arial MT"/>
              <a:cs typeface="Arial MT"/>
            </a:endParaRPr>
          </a:p>
        </p:txBody>
      </p:sp>
      <p:sp>
        <p:nvSpPr>
          <p:cNvPr id="5" name="object 5"/>
          <p:cNvSpPr txBox="1"/>
          <p:nvPr/>
        </p:nvSpPr>
        <p:spPr>
          <a:xfrm>
            <a:off x="874572" y="2355596"/>
            <a:ext cx="101600" cy="528955"/>
          </a:xfrm>
          <a:prstGeom prst="rect">
            <a:avLst/>
          </a:prstGeom>
        </p:spPr>
        <p:txBody>
          <a:bodyPr vert="horz" wrap="square" lIns="0" tIns="12700" rIns="0" bIns="0" rtlCol="0">
            <a:spAutoFit/>
          </a:bodyPr>
          <a:lstStyle/>
          <a:p>
            <a:pPr marL="12700">
              <a:lnSpc>
                <a:spcPct val="100000"/>
              </a:lnSpc>
              <a:spcBef>
                <a:spcPts val="100"/>
              </a:spcBef>
            </a:pPr>
            <a:r>
              <a:rPr sz="1200" dirty="0">
                <a:latin typeface="Lucida Sans Unicode"/>
                <a:cs typeface="Lucida Sans Unicode"/>
              </a:rPr>
              <a:t>–</a:t>
            </a:r>
            <a:endParaRPr sz="1200">
              <a:latin typeface="Lucida Sans Unicode"/>
              <a:cs typeface="Lucida Sans Unicode"/>
            </a:endParaRPr>
          </a:p>
          <a:p>
            <a:pPr marL="12700">
              <a:lnSpc>
                <a:spcPct val="100000"/>
              </a:lnSpc>
              <a:spcBef>
                <a:spcPts val="1080"/>
              </a:spcBef>
            </a:pPr>
            <a:r>
              <a:rPr sz="1200" dirty="0">
                <a:latin typeface="Lucida Sans Unicode"/>
                <a:cs typeface="Lucida Sans Unicode"/>
              </a:rPr>
              <a:t>–</a:t>
            </a:r>
            <a:endParaRPr sz="1200">
              <a:latin typeface="Lucida Sans Unicode"/>
              <a:cs typeface="Lucida Sans Unicode"/>
            </a:endParaRPr>
          </a:p>
        </p:txBody>
      </p:sp>
      <p:sp>
        <p:nvSpPr>
          <p:cNvPr id="6" name="object 6"/>
          <p:cNvSpPr txBox="1"/>
          <p:nvPr/>
        </p:nvSpPr>
        <p:spPr>
          <a:xfrm>
            <a:off x="874572" y="1792986"/>
            <a:ext cx="8432800" cy="1140460"/>
          </a:xfrm>
          <a:prstGeom prst="rect">
            <a:avLst/>
          </a:prstGeom>
        </p:spPr>
        <p:txBody>
          <a:bodyPr vert="horz" wrap="square" lIns="0" tIns="35560" rIns="0" bIns="0" rtlCol="0">
            <a:spAutoFit/>
          </a:bodyPr>
          <a:lstStyle/>
          <a:p>
            <a:pPr marL="242570" marR="407670" indent="-230504">
              <a:lnSpc>
                <a:spcPts val="1839"/>
              </a:lnSpc>
              <a:spcBef>
                <a:spcPts val="280"/>
              </a:spcBef>
              <a:tabLst>
                <a:tab pos="242570" algn="l"/>
              </a:tabLst>
            </a:pPr>
            <a:r>
              <a:rPr sz="1800" baseline="11574" dirty="0">
                <a:latin typeface="Lucida Sans Unicode"/>
                <a:cs typeface="Lucida Sans Unicode"/>
              </a:rPr>
              <a:t>–	</a:t>
            </a:r>
            <a:r>
              <a:rPr sz="1650" dirty="0">
                <a:latin typeface="Arial MT"/>
                <a:cs typeface="Arial MT"/>
              </a:rPr>
              <a:t>Small</a:t>
            </a:r>
            <a:r>
              <a:rPr sz="1650" spc="-30" dirty="0">
                <a:latin typeface="Arial MT"/>
                <a:cs typeface="Arial MT"/>
              </a:rPr>
              <a:t> </a:t>
            </a:r>
            <a:r>
              <a:rPr sz="1650" dirty="0">
                <a:latin typeface="Arial MT"/>
                <a:cs typeface="Arial MT"/>
              </a:rPr>
              <a:t>:</a:t>
            </a:r>
            <a:r>
              <a:rPr sz="1650" spc="10" dirty="0">
                <a:latin typeface="Arial MT"/>
                <a:cs typeface="Arial MT"/>
              </a:rPr>
              <a:t> </a:t>
            </a:r>
            <a:r>
              <a:rPr sz="1650" dirty="0">
                <a:latin typeface="Arial MT"/>
                <a:cs typeface="Arial MT"/>
              </a:rPr>
              <a:t>smaller</a:t>
            </a:r>
            <a:r>
              <a:rPr sz="1650" spc="-15" dirty="0">
                <a:latin typeface="Arial MT"/>
                <a:cs typeface="Arial MT"/>
              </a:rPr>
              <a:t> </a:t>
            </a:r>
            <a:r>
              <a:rPr sz="1650" dirty="0">
                <a:latin typeface="Arial MT"/>
                <a:cs typeface="Arial MT"/>
              </a:rPr>
              <a:t>testcase</a:t>
            </a:r>
            <a:r>
              <a:rPr sz="1650" spc="-10" dirty="0">
                <a:latin typeface="Arial MT"/>
                <a:cs typeface="Arial MT"/>
              </a:rPr>
              <a:t> </a:t>
            </a:r>
            <a:r>
              <a:rPr sz="1650" dirty="0">
                <a:latin typeface="Arial MT"/>
                <a:cs typeface="Arial MT"/>
              </a:rPr>
              <a:t>for</a:t>
            </a:r>
            <a:r>
              <a:rPr sz="1650" spc="10" dirty="0">
                <a:latin typeface="Arial MT"/>
                <a:cs typeface="Arial MT"/>
              </a:rPr>
              <a:t> </a:t>
            </a:r>
            <a:r>
              <a:rPr sz="1650" spc="-5" dirty="0">
                <a:latin typeface="Arial MT"/>
                <a:cs typeface="Arial MT"/>
              </a:rPr>
              <a:t>development</a:t>
            </a:r>
            <a:r>
              <a:rPr sz="1650" spc="-25" dirty="0">
                <a:latin typeface="Arial MT"/>
                <a:cs typeface="Arial MT"/>
              </a:rPr>
              <a:t> </a:t>
            </a:r>
            <a:r>
              <a:rPr sz="1650" dirty="0">
                <a:latin typeface="Arial MT"/>
                <a:cs typeface="Arial MT"/>
              </a:rPr>
              <a:t>and</a:t>
            </a:r>
            <a:r>
              <a:rPr sz="1650" spc="-15" dirty="0">
                <a:latin typeface="Arial MT"/>
                <a:cs typeface="Arial MT"/>
              </a:rPr>
              <a:t> </a:t>
            </a:r>
            <a:r>
              <a:rPr sz="1650" dirty="0">
                <a:latin typeface="Arial MT"/>
                <a:cs typeface="Arial MT"/>
              </a:rPr>
              <a:t>testing,</a:t>
            </a:r>
            <a:r>
              <a:rPr sz="1650" spc="-65" dirty="0">
                <a:latin typeface="Arial MT"/>
                <a:cs typeface="Arial MT"/>
              </a:rPr>
              <a:t> </a:t>
            </a:r>
            <a:r>
              <a:rPr sz="1650" dirty="0">
                <a:latin typeface="Arial MT"/>
                <a:cs typeface="Arial MT"/>
              </a:rPr>
              <a:t>should not</a:t>
            </a:r>
            <a:r>
              <a:rPr sz="1650" spc="-10" dirty="0">
                <a:latin typeface="Arial MT"/>
                <a:cs typeface="Arial MT"/>
              </a:rPr>
              <a:t> </a:t>
            </a:r>
            <a:r>
              <a:rPr sz="1650" dirty="0">
                <a:latin typeface="Arial MT"/>
                <a:cs typeface="Arial MT"/>
              </a:rPr>
              <a:t>take</a:t>
            </a:r>
            <a:r>
              <a:rPr sz="1650" spc="-5" dirty="0">
                <a:latin typeface="Arial MT"/>
                <a:cs typeface="Arial MT"/>
              </a:rPr>
              <a:t> </a:t>
            </a:r>
            <a:r>
              <a:rPr sz="1650" dirty="0">
                <a:latin typeface="Arial MT"/>
                <a:cs typeface="Arial MT"/>
              </a:rPr>
              <a:t>more</a:t>
            </a:r>
            <a:r>
              <a:rPr sz="1650" spc="-10" dirty="0">
                <a:latin typeface="Arial MT"/>
                <a:cs typeface="Arial MT"/>
              </a:rPr>
              <a:t> </a:t>
            </a:r>
            <a:r>
              <a:rPr sz="1650" dirty="0">
                <a:latin typeface="Arial MT"/>
                <a:cs typeface="Arial MT"/>
              </a:rPr>
              <a:t>than</a:t>
            </a:r>
            <a:r>
              <a:rPr sz="1650" spc="-15" dirty="0">
                <a:latin typeface="Arial MT"/>
                <a:cs typeface="Arial MT"/>
              </a:rPr>
              <a:t> </a:t>
            </a:r>
            <a:r>
              <a:rPr sz="1650" dirty="0">
                <a:latin typeface="Arial MT"/>
                <a:cs typeface="Arial MT"/>
              </a:rPr>
              <a:t>few </a:t>
            </a:r>
            <a:r>
              <a:rPr sz="1650" spc="-445" dirty="0">
                <a:latin typeface="Arial MT"/>
                <a:cs typeface="Arial MT"/>
              </a:rPr>
              <a:t> </a:t>
            </a:r>
            <a:r>
              <a:rPr sz="1650" dirty="0">
                <a:latin typeface="Arial MT"/>
                <a:cs typeface="Arial MT"/>
              </a:rPr>
              <a:t>minutes</a:t>
            </a:r>
            <a:endParaRPr sz="1650">
              <a:latin typeface="Arial MT"/>
              <a:cs typeface="Arial MT"/>
            </a:endParaRPr>
          </a:p>
          <a:p>
            <a:pPr marL="242570">
              <a:lnSpc>
                <a:spcPct val="100000"/>
              </a:lnSpc>
              <a:spcBef>
                <a:spcPts val="450"/>
              </a:spcBef>
            </a:pPr>
            <a:r>
              <a:rPr sz="1650" dirty="0">
                <a:latin typeface="Arial MT"/>
                <a:cs typeface="Arial MT"/>
              </a:rPr>
              <a:t>Medium</a:t>
            </a:r>
            <a:r>
              <a:rPr sz="1650" spc="-15" dirty="0">
                <a:latin typeface="Arial MT"/>
                <a:cs typeface="Arial MT"/>
              </a:rPr>
              <a:t> </a:t>
            </a:r>
            <a:r>
              <a:rPr sz="1650" dirty="0">
                <a:latin typeface="Arial MT"/>
                <a:cs typeface="Arial MT"/>
              </a:rPr>
              <a:t>:</a:t>
            </a:r>
            <a:r>
              <a:rPr sz="1650" spc="-90" dirty="0">
                <a:latin typeface="Arial MT"/>
                <a:cs typeface="Arial MT"/>
              </a:rPr>
              <a:t> </a:t>
            </a:r>
            <a:r>
              <a:rPr sz="1650" spc="-25" dirty="0">
                <a:latin typeface="Arial MT"/>
                <a:cs typeface="Arial MT"/>
              </a:rPr>
              <a:t>Typical</a:t>
            </a:r>
            <a:r>
              <a:rPr sz="1650" spc="-60" dirty="0">
                <a:latin typeface="Arial MT"/>
                <a:cs typeface="Arial MT"/>
              </a:rPr>
              <a:t> </a:t>
            </a:r>
            <a:r>
              <a:rPr sz="1650" dirty="0">
                <a:latin typeface="Arial MT"/>
                <a:cs typeface="Arial MT"/>
              </a:rPr>
              <a:t>problem</a:t>
            </a:r>
            <a:r>
              <a:rPr sz="1650" spc="-40" dirty="0">
                <a:latin typeface="Arial MT"/>
                <a:cs typeface="Arial MT"/>
              </a:rPr>
              <a:t> </a:t>
            </a:r>
            <a:r>
              <a:rPr sz="1650" dirty="0">
                <a:latin typeface="Arial MT"/>
                <a:cs typeface="Arial MT"/>
              </a:rPr>
              <a:t>size</a:t>
            </a:r>
            <a:r>
              <a:rPr sz="1650" spc="-15" dirty="0">
                <a:latin typeface="Arial MT"/>
                <a:cs typeface="Arial MT"/>
              </a:rPr>
              <a:t> </a:t>
            </a:r>
            <a:r>
              <a:rPr sz="1650" spc="-10" dirty="0">
                <a:latin typeface="Arial MT"/>
                <a:cs typeface="Arial MT"/>
              </a:rPr>
              <a:t>you</a:t>
            </a:r>
            <a:r>
              <a:rPr sz="1650" spc="5" dirty="0">
                <a:latin typeface="Arial MT"/>
                <a:cs typeface="Arial MT"/>
              </a:rPr>
              <a:t> </a:t>
            </a:r>
            <a:r>
              <a:rPr sz="1650" dirty="0">
                <a:latin typeface="Arial MT"/>
                <a:cs typeface="Arial MT"/>
              </a:rPr>
              <a:t>use</a:t>
            </a:r>
            <a:r>
              <a:rPr sz="1650" spc="-25" dirty="0">
                <a:latin typeface="Arial MT"/>
                <a:cs typeface="Arial MT"/>
              </a:rPr>
              <a:t> </a:t>
            </a:r>
            <a:r>
              <a:rPr sz="1650" dirty="0">
                <a:latin typeface="Arial MT"/>
                <a:cs typeface="Arial MT"/>
              </a:rPr>
              <a:t>regularly</a:t>
            </a:r>
            <a:endParaRPr sz="1650">
              <a:latin typeface="Arial MT"/>
              <a:cs typeface="Arial MT"/>
            </a:endParaRPr>
          </a:p>
          <a:p>
            <a:pPr marL="242570">
              <a:lnSpc>
                <a:spcPct val="100000"/>
              </a:lnSpc>
              <a:spcBef>
                <a:spcPts val="505"/>
              </a:spcBef>
            </a:pPr>
            <a:r>
              <a:rPr sz="1650" spc="5" dirty="0">
                <a:latin typeface="Arial MT"/>
                <a:cs typeface="Arial MT"/>
              </a:rPr>
              <a:t>Large</a:t>
            </a:r>
            <a:r>
              <a:rPr sz="1650" spc="-10" dirty="0">
                <a:latin typeface="Arial MT"/>
                <a:cs typeface="Arial MT"/>
              </a:rPr>
              <a:t> </a:t>
            </a:r>
            <a:r>
              <a:rPr sz="1650" dirty="0">
                <a:latin typeface="Arial MT"/>
                <a:cs typeface="Arial MT"/>
              </a:rPr>
              <a:t>:</a:t>
            </a:r>
            <a:r>
              <a:rPr sz="1650" spc="-30" dirty="0">
                <a:latin typeface="Arial MT"/>
                <a:cs typeface="Arial MT"/>
              </a:rPr>
              <a:t> </a:t>
            </a:r>
            <a:r>
              <a:rPr sz="1650" dirty="0">
                <a:latin typeface="Arial MT"/>
                <a:cs typeface="Arial MT"/>
              </a:rPr>
              <a:t>Problem</a:t>
            </a:r>
            <a:r>
              <a:rPr sz="1650" spc="-45" dirty="0">
                <a:latin typeface="Arial MT"/>
                <a:cs typeface="Arial MT"/>
              </a:rPr>
              <a:t> </a:t>
            </a:r>
            <a:r>
              <a:rPr sz="1650" dirty="0">
                <a:latin typeface="Arial MT"/>
                <a:cs typeface="Arial MT"/>
              </a:rPr>
              <a:t>size</a:t>
            </a:r>
            <a:r>
              <a:rPr sz="1650" spc="-10" dirty="0">
                <a:latin typeface="Arial MT"/>
                <a:cs typeface="Arial MT"/>
              </a:rPr>
              <a:t> </a:t>
            </a:r>
            <a:r>
              <a:rPr sz="1650" spc="-5" dirty="0">
                <a:latin typeface="Arial MT"/>
                <a:cs typeface="Arial MT"/>
              </a:rPr>
              <a:t>you</a:t>
            </a:r>
            <a:r>
              <a:rPr sz="1650" spc="10" dirty="0">
                <a:latin typeface="Arial MT"/>
                <a:cs typeface="Arial MT"/>
              </a:rPr>
              <a:t> </a:t>
            </a:r>
            <a:r>
              <a:rPr sz="1650" dirty="0">
                <a:latin typeface="Arial MT"/>
                <a:cs typeface="Arial MT"/>
              </a:rPr>
              <a:t>really</a:t>
            </a:r>
            <a:r>
              <a:rPr sz="1650" spc="-30" dirty="0">
                <a:latin typeface="Arial MT"/>
                <a:cs typeface="Arial MT"/>
              </a:rPr>
              <a:t> </a:t>
            </a:r>
            <a:r>
              <a:rPr sz="1650" dirty="0">
                <a:latin typeface="Arial MT"/>
                <a:cs typeface="Arial MT"/>
              </a:rPr>
              <a:t>want</a:t>
            </a:r>
            <a:r>
              <a:rPr sz="1650" spc="-10" dirty="0">
                <a:latin typeface="Arial MT"/>
                <a:cs typeface="Arial MT"/>
              </a:rPr>
              <a:t> </a:t>
            </a:r>
            <a:r>
              <a:rPr sz="1650" dirty="0">
                <a:latin typeface="Arial MT"/>
                <a:cs typeface="Arial MT"/>
              </a:rPr>
              <a:t>to</a:t>
            </a:r>
            <a:r>
              <a:rPr sz="1650" spc="-5" dirty="0">
                <a:latin typeface="Arial MT"/>
                <a:cs typeface="Arial MT"/>
              </a:rPr>
              <a:t> </a:t>
            </a:r>
            <a:r>
              <a:rPr sz="1650" dirty="0">
                <a:latin typeface="Arial MT"/>
                <a:cs typeface="Arial MT"/>
              </a:rPr>
              <a:t>target</a:t>
            </a:r>
            <a:r>
              <a:rPr sz="1650" spc="-15" dirty="0">
                <a:latin typeface="Arial MT"/>
                <a:cs typeface="Arial MT"/>
              </a:rPr>
              <a:t> </a:t>
            </a:r>
            <a:r>
              <a:rPr sz="1650" dirty="0">
                <a:latin typeface="Arial MT"/>
                <a:cs typeface="Arial MT"/>
              </a:rPr>
              <a:t>once</a:t>
            </a:r>
            <a:r>
              <a:rPr sz="1650" spc="-25" dirty="0">
                <a:latin typeface="Arial MT"/>
                <a:cs typeface="Arial MT"/>
              </a:rPr>
              <a:t> </a:t>
            </a:r>
            <a:r>
              <a:rPr sz="1650" spc="-5" dirty="0">
                <a:latin typeface="Arial MT"/>
                <a:cs typeface="Arial MT"/>
              </a:rPr>
              <a:t>you</a:t>
            </a:r>
            <a:r>
              <a:rPr sz="1650" spc="20" dirty="0">
                <a:latin typeface="Arial MT"/>
                <a:cs typeface="Arial MT"/>
              </a:rPr>
              <a:t> </a:t>
            </a:r>
            <a:r>
              <a:rPr sz="1650" dirty="0">
                <a:latin typeface="Arial MT"/>
                <a:cs typeface="Arial MT"/>
              </a:rPr>
              <a:t>have</a:t>
            </a:r>
            <a:r>
              <a:rPr sz="1650" spc="-15" dirty="0">
                <a:latin typeface="Arial MT"/>
                <a:cs typeface="Arial MT"/>
              </a:rPr>
              <a:t> </a:t>
            </a:r>
            <a:r>
              <a:rPr sz="1650" spc="-5" dirty="0">
                <a:latin typeface="Arial MT"/>
                <a:cs typeface="Arial MT"/>
              </a:rPr>
              <a:t>parallel</a:t>
            </a:r>
            <a:r>
              <a:rPr sz="1650" spc="5" dirty="0">
                <a:latin typeface="Arial MT"/>
                <a:cs typeface="Arial MT"/>
              </a:rPr>
              <a:t> </a:t>
            </a:r>
            <a:r>
              <a:rPr sz="1650" spc="-5" dirty="0">
                <a:latin typeface="Arial MT"/>
                <a:cs typeface="Arial MT"/>
              </a:rPr>
              <a:t>version </a:t>
            </a:r>
            <a:r>
              <a:rPr sz="1650" dirty="0">
                <a:latin typeface="Arial MT"/>
                <a:cs typeface="Arial MT"/>
              </a:rPr>
              <a:t>of</a:t>
            </a:r>
            <a:r>
              <a:rPr sz="1650" spc="-25" dirty="0">
                <a:latin typeface="Arial MT"/>
                <a:cs typeface="Arial MT"/>
              </a:rPr>
              <a:t> </a:t>
            </a:r>
            <a:r>
              <a:rPr sz="1650" dirty="0">
                <a:latin typeface="Arial MT"/>
                <a:cs typeface="Arial MT"/>
              </a:rPr>
              <a:t>the</a:t>
            </a:r>
            <a:r>
              <a:rPr sz="1650" spc="10" dirty="0">
                <a:latin typeface="Arial MT"/>
                <a:cs typeface="Arial MT"/>
              </a:rPr>
              <a:t> </a:t>
            </a:r>
            <a:r>
              <a:rPr sz="1650" dirty="0">
                <a:latin typeface="Arial MT"/>
                <a:cs typeface="Arial MT"/>
              </a:rPr>
              <a:t>code</a:t>
            </a:r>
            <a:endParaRPr sz="1650">
              <a:latin typeface="Arial MT"/>
              <a:cs typeface="Arial MT"/>
            </a:endParaRPr>
          </a:p>
        </p:txBody>
      </p:sp>
      <p:sp>
        <p:nvSpPr>
          <p:cNvPr id="7" name="object 7"/>
          <p:cNvSpPr txBox="1"/>
          <p:nvPr/>
        </p:nvSpPr>
        <p:spPr>
          <a:xfrm>
            <a:off x="567334" y="3078861"/>
            <a:ext cx="10668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Lucida Sans Unicode"/>
                <a:cs typeface="Lucida Sans Unicode"/>
              </a:rPr>
              <a:t>●</a:t>
            </a:r>
            <a:endParaRPr sz="800">
              <a:latin typeface="Lucida Sans Unicode"/>
              <a:cs typeface="Lucida Sans Unicode"/>
            </a:endParaRPr>
          </a:p>
        </p:txBody>
      </p:sp>
      <p:sp>
        <p:nvSpPr>
          <p:cNvPr id="8" name="object 8"/>
          <p:cNvSpPr txBox="1"/>
          <p:nvPr/>
        </p:nvSpPr>
        <p:spPr>
          <a:xfrm>
            <a:off x="771753" y="2918220"/>
            <a:ext cx="7973059" cy="976630"/>
          </a:xfrm>
          <a:prstGeom prst="rect">
            <a:avLst/>
          </a:prstGeom>
        </p:spPr>
        <p:txBody>
          <a:bodyPr vert="horz" wrap="square" lIns="0" tIns="100330" rIns="0" bIns="0" rtlCol="0">
            <a:spAutoFit/>
          </a:bodyPr>
          <a:lstStyle/>
          <a:p>
            <a:pPr marL="38100">
              <a:lnSpc>
                <a:spcPct val="100000"/>
              </a:lnSpc>
              <a:spcBef>
                <a:spcPts val="790"/>
              </a:spcBef>
            </a:pPr>
            <a:r>
              <a:rPr sz="1900" spc="-5" dirty="0">
                <a:latin typeface="Arial MT"/>
                <a:cs typeface="Arial MT"/>
              </a:rPr>
              <a:t>Output</a:t>
            </a:r>
            <a:r>
              <a:rPr sz="1900" spc="-110" dirty="0">
                <a:latin typeface="Arial MT"/>
                <a:cs typeface="Arial MT"/>
              </a:rPr>
              <a:t> </a:t>
            </a:r>
            <a:r>
              <a:rPr sz="1900" spc="-5" dirty="0">
                <a:latin typeface="Arial MT"/>
                <a:cs typeface="Arial MT"/>
              </a:rPr>
              <a:t>verification</a:t>
            </a:r>
            <a:endParaRPr sz="1900">
              <a:latin typeface="Arial MT"/>
              <a:cs typeface="Arial MT"/>
            </a:endParaRPr>
          </a:p>
          <a:p>
            <a:pPr marL="345440" marR="30480" indent="-230504">
              <a:lnSpc>
                <a:spcPts val="1920"/>
              </a:lnSpc>
              <a:spcBef>
                <a:spcPts val="725"/>
              </a:spcBef>
              <a:tabLst>
                <a:tab pos="345440" algn="l"/>
              </a:tabLst>
            </a:pPr>
            <a:r>
              <a:rPr sz="1800" baseline="11574" dirty="0">
                <a:latin typeface="Lucida Sans Unicode"/>
                <a:cs typeface="Lucida Sans Unicode"/>
              </a:rPr>
              <a:t>–	</a:t>
            </a:r>
            <a:r>
              <a:rPr sz="1650" dirty="0">
                <a:latin typeface="Arial MT"/>
                <a:cs typeface="Arial MT"/>
              </a:rPr>
              <a:t>Floating </a:t>
            </a:r>
            <a:r>
              <a:rPr sz="1650" spc="-5" dirty="0">
                <a:latin typeface="Arial MT"/>
                <a:cs typeface="Arial MT"/>
              </a:rPr>
              <a:t>point</a:t>
            </a:r>
            <a:r>
              <a:rPr sz="1650" spc="-30" dirty="0">
                <a:latin typeface="Arial MT"/>
                <a:cs typeface="Arial MT"/>
              </a:rPr>
              <a:t> </a:t>
            </a:r>
            <a:r>
              <a:rPr sz="1650" dirty="0">
                <a:latin typeface="Arial MT"/>
                <a:cs typeface="Arial MT"/>
              </a:rPr>
              <a:t>numbers</a:t>
            </a:r>
            <a:r>
              <a:rPr sz="1650" spc="-35" dirty="0">
                <a:latin typeface="Arial MT"/>
                <a:cs typeface="Arial MT"/>
              </a:rPr>
              <a:t> </a:t>
            </a:r>
            <a:r>
              <a:rPr sz="1650" dirty="0">
                <a:latin typeface="Arial MT"/>
                <a:cs typeface="Arial MT"/>
              </a:rPr>
              <a:t>will</a:t>
            </a:r>
            <a:r>
              <a:rPr sz="1650" spc="-5" dirty="0">
                <a:latin typeface="Arial MT"/>
                <a:cs typeface="Arial MT"/>
              </a:rPr>
              <a:t> </a:t>
            </a:r>
            <a:r>
              <a:rPr sz="1650" dirty="0">
                <a:latin typeface="Arial MT"/>
                <a:cs typeface="Arial MT"/>
              </a:rPr>
              <a:t>not</a:t>
            </a:r>
            <a:r>
              <a:rPr sz="1650" spc="-15" dirty="0">
                <a:latin typeface="Arial MT"/>
                <a:cs typeface="Arial MT"/>
              </a:rPr>
              <a:t> </a:t>
            </a:r>
            <a:r>
              <a:rPr sz="1650" dirty="0">
                <a:latin typeface="Arial MT"/>
                <a:cs typeface="Arial MT"/>
              </a:rPr>
              <a:t>match</a:t>
            </a:r>
            <a:r>
              <a:rPr sz="1650" spc="-15" dirty="0">
                <a:latin typeface="Arial MT"/>
                <a:cs typeface="Arial MT"/>
              </a:rPr>
              <a:t> </a:t>
            </a:r>
            <a:r>
              <a:rPr sz="1650" spc="-30" dirty="0">
                <a:latin typeface="Arial MT"/>
                <a:cs typeface="Arial MT"/>
              </a:rPr>
              <a:t>exactly. </a:t>
            </a:r>
            <a:r>
              <a:rPr sz="1650" dirty="0">
                <a:latin typeface="Arial MT"/>
                <a:cs typeface="Arial MT"/>
              </a:rPr>
              <a:t>Not</a:t>
            </a:r>
            <a:r>
              <a:rPr sz="1650" spc="-5" dirty="0">
                <a:latin typeface="Arial MT"/>
                <a:cs typeface="Arial MT"/>
              </a:rPr>
              <a:t> </a:t>
            </a:r>
            <a:r>
              <a:rPr sz="1650" dirty="0">
                <a:latin typeface="Arial MT"/>
                <a:cs typeface="Arial MT"/>
              </a:rPr>
              <a:t>even</a:t>
            </a:r>
            <a:r>
              <a:rPr sz="1650" spc="-20" dirty="0">
                <a:latin typeface="Arial MT"/>
                <a:cs typeface="Arial MT"/>
              </a:rPr>
              <a:t> </a:t>
            </a:r>
            <a:r>
              <a:rPr sz="1650" dirty="0">
                <a:latin typeface="Arial MT"/>
                <a:cs typeface="Arial MT"/>
              </a:rPr>
              <a:t>serial</a:t>
            </a:r>
            <a:r>
              <a:rPr sz="1650" spc="-25" dirty="0">
                <a:latin typeface="Arial MT"/>
                <a:cs typeface="Arial MT"/>
              </a:rPr>
              <a:t> </a:t>
            </a:r>
            <a:r>
              <a:rPr sz="1650" dirty="0">
                <a:latin typeface="Arial MT"/>
                <a:cs typeface="Arial MT"/>
              </a:rPr>
              <a:t>codes</a:t>
            </a:r>
            <a:r>
              <a:rPr sz="1650" spc="-25" dirty="0">
                <a:latin typeface="Arial MT"/>
                <a:cs typeface="Arial MT"/>
              </a:rPr>
              <a:t> </a:t>
            </a:r>
            <a:r>
              <a:rPr sz="1650" dirty="0">
                <a:latin typeface="Arial MT"/>
                <a:cs typeface="Arial MT"/>
              </a:rPr>
              <a:t>compiled</a:t>
            </a:r>
            <a:r>
              <a:rPr sz="1650" spc="-5" dirty="0">
                <a:latin typeface="Arial MT"/>
                <a:cs typeface="Arial MT"/>
              </a:rPr>
              <a:t> with </a:t>
            </a:r>
            <a:r>
              <a:rPr sz="1650" spc="-445" dirty="0">
                <a:latin typeface="Arial MT"/>
                <a:cs typeface="Arial MT"/>
              </a:rPr>
              <a:t> </a:t>
            </a:r>
            <a:r>
              <a:rPr sz="1650" spc="-10" dirty="0">
                <a:latin typeface="Arial MT"/>
                <a:cs typeface="Arial MT"/>
              </a:rPr>
              <a:t>different</a:t>
            </a:r>
            <a:r>
              <a:rPr sz="1650" spc="-55" dirty="0">
                <a:latin typeface="Arial MT"/>
                <a:cs typeface="Arial MT"/>
              </a:rPr>
              <a:t> </a:t>
            </a:r>
            <a:r>
              <a:rPr sz="1650" dirty="0">
                <a:latin typeface="Arial MT"/>
                <a:cs typeface="Arial MT"/>
              </a:rPr>
              <a:t>compilers</a:t>
            </a:r>
            <a:r>
              <a:rPr sz="1650" spc="-40" dirty="0">
                <a:latin typeface="Arial MT"/>
                <a:cs typeface="Arial MT"/>
              </a:rPr>
              <a:t> </a:t>
            </a:r>
            <a:r>
              <a:rPr sz="1650" dirty="0">
                <a:latin typeface="Arial MT"/>
                <a:cs typeface="Arial MT"/>
              </a:rPr>
              <a:t>on</a:t>
            </a:r>
            <a:r>
              <a:rPr sz="1650" spc="-25" dirty="0">
                <a:latin typeface="Arial MT"/>
                <a:cs typeface="Arial MT"/>
              </a:rPr>
              <a:t> </a:t>
            </a:r>
            <a:r>
              <a:rPr sz="1650" dirty="0">
                <a:latin typeface="Arial MT"/>
                <a:cs typeface="Arial MT"/>
              </a:rPr>
              <a:t>same</a:t>
            </a:r>
            <a:r>
              <a:rPr sz="1650" spc="-5" dirty="0">
                <a:latin typeface="Arial MT"/>
                <a:cs typeface="Arial MT"/>
              </a:rPr>
              <a:t> </a:t>
            </a:r>
            <a:r>
              <a:rPr sz="1650" dirty="0">
                <a:latin typeface="Arial MT"/>
                <a:cs typeface="Arial MT"/>
              </a:rPr>
              <a:t>processor</a:t>
            </a:r>
            <a:r>
              <a:rPr sz="1650" spc="-30" dirty="0">
                <a:latin typeface="Arial MT"/>
                <a:cs typeface="Arial MT"/>
              </a:rPr>
              <a:t> </a:t>
            </a:r>
            <a:r>
              <a:rPr sz="1650" dirty="0">
                <a:latin typeface="Arial MT"/>
                <a:cs typeface="Arial MT"/>
              </a:rPr>
              <a:t>or</a:t>
            </a:r>
            <a:r>
              <a:rPr sz="1650" spc="-10" dirty="0">
                <a:latin typeface="Arial MT"/>
                <a:cs typeface="Arial MT"/>
              </a:rPr>
              <a:t> different</a:t>
            </a:r>
            <a:r>
              <a:rPr sz="1650" spc="-35" dirty="0">
                <a:latin typeface="Arial MT"/>
                <a:cs typeface="Arial MT"/>
              </a:rPr>
              <a:t> </a:t>
            </a:r>
            <a:r>
              <a:rPr sz="1650" dirty="0">
                <a:latin typeface="Arial MT"/>
                <a:cs typeface="Arial MT"/>
              </a:rPr>
              <a:t>processor</a:t>
            </a:r>
            <a:r>
              <a:rPr sz="1650" spc="-40" dirty="0">
                <a:latin typeface="Arial MT"/>
                <a:cs typeface="Arial MT"/>
              </a:rPr>
              <a:t> </a:t>
            </a:r>
            <a:r>
              <a:rPr sz="1650" dirty="0">
                <a:latin typeface="Arial MT"/>
                <a:cs typeface="Arial MT"/>
              </a:rPr>
              <a:t>architecture!</a:t>
            </a:r>
            <a:endParaRPr sz="1650">
              <a:latin typeface="Arial MT"/>
              <a:cs typeface="Arial MT"/>
            </a:endParaRPr>
          </a:p>
        </p:txBody>
      </p:sp>
      <p:sp>
        <p:nvSpPr>
          <p:cNvPr id="9" name="object 9"/>
          <p:cNvSpPr txBox="1"/>
          <p:nvPr/>
        </p:nvSpPr>
        <p:spPr>
          <a:xfrm>
            <a:off x="797153" y="3926204"/>
            <a:ext cx="8696325" cy="1195070"/>
          </a:xfrm>
          <a:prstGeom prst="rect">
            <a:avLst/>
          </a:prstGeom>
        </p:spPr>
        <p:txBody>
          <a:bodyPr vert="horz" wrap="square" lIns="0" tIns="60960" rIns="0" bIns="0" rtlCol="0">
            <a:spAutoFit/>
          </a:bodyPr>
          <a:lstStyle/>
          <a:p>
            <a:pPr marL="320040" marR="5080" indent="-230504">
              <a:lnSpc>
                <a:spcPts val="1970"/>
              </a:lnSpc>
              <a:spcBef>
                <a:spcPts val="480"/>
              </a:spcBef>
              <a:tabLst>
                <a:tab pos="320040" algn="l"/>
              </a:tabLst>
            </a:pPr>
            <a:r>
              <a:rPr sz="2175" baseline="21072" dirty="0">
                <a:latin typeface="Lucida Sans Unicode"/>
                <a:cs typeface="Lucida Sans Unicode"/>
              </a:rPr>
              <a:t>–	</a:t>
            </a:r>
            <a:r>
              <a:rPr sz="1950" spc="-15" dirty="0">
                <a:latin typeface="Arial MT"/>
                <a:cs typeface="Arial MT"/>
              </a:rPr>
              <a:t>We</a:t>
            </a:r>
            <a:r>
              <a:rPr sz="1950" spc="10" dirty="0">
                <a:latin typeface="Arial MT"/>
                <a:cs typeface="Arial MT"/>
              </a:rPr>
              <a:t> should</a:t>
            </a:r>
            <a:r>
              <a:rPr sz="1950" spc="45" dirty="0">
                <a:latin typeface="Arial MT"/>
                <a:cs typeface="Arial MT"/>
              </a:rPr>
              <a:t> </a:t>
            </a:r>
            <a:r>
              <a:rPr sz="1950" spc="5" dirty="0">
                <a:latin typeface="Arial MT"/>
                <a:cs typeface="Arial MT"/>
              </a:rPr>
              <a:t>define</a:t>
            </a:r>
            <a:r>
              <a:rPr sz="1950" spc="25" dirty="0">
                <a:latin typeface="Arial MT"/>
                <a:cs typeface="Arial MT"/>
              </a:rPr>
              <a:t> </a:t>
            </a:r>
            <a:r>
              <a:rPr sz="1950" spc="10" dirty="0">
                <a:latin typeface="Arial MT"/>
                <a:cs typeface="Arial MT"/>
              </a:rPr>
              <a:t>method</a:t>
            </a:r>
            <a:r>
              <a:rPr sz="1950" spc="45" dirty="0">
                <a:latin typeface="Arial MT"/>
                <a:cs typeface="Arial MT"/>
              </a:rPr>
              <a:t> </a:t>
            </a:r>
            <a:r>
              <a:rPr sz="1950" spc="5" dirty="0">
                <a:latin typeface="Arial MT"/>
                <a:cs typeface="Arial MT"/>
              </a:rPr>
              <a:t>for</a:t>
            </a:r>
            <a:r>
              <a:rPr sz="1950" spc="25" dirty="0">
                <a:latin typeface="Arial MT"/>
                <a:cs typeface="Arial MT"/>
              </a:rPr>
              <a:t> </a:t>
            </a:r>
            <a:r>
              <a:rPr sz="1950" spc="-5" dirty="0">
                <a:latin typeface="Arial MT"/>
                <a:cs typeface="Arial MT"/>
              </a:rPr>
              <a:t>error/difference</a:t>
            </a:r>
            <a:r>
              <a:rPr sz="1950" spc="80" dirty="0">
                <a:latin typeface="Arial MT"/>
                <a:cs typeface="Arial MT"/>
              </a:rPr>
              <a:t> </a:t>
            </a:r>
            <a:r>
              <a:rPr sz="1950" spc="5" dirty="0">
                <a:latin typeface="Arial MT"/>
                <a:cs typeface="Arial MT"/>
              </a:rPr>
              <a:t>calculation</a:t>
            </a:r>
            <a:r>
              <a:rPr sz="1950" spc="25" dirty="0">
                <a:latin typeface="Arial MT"/>
                <a:cs typeface="Arial MT"/>
              </a:rPr>
              <a:t> </a:t>
            </a:r>
            <a:r>
              <a:rPr sz="1950" spc="10" dirty="0">
                <a:latin typeface="Arial MT"/>
                <a:cs typeface="Arial MT"/>
              </a:rPr>
              <a:t>and</a:t>
            </a:r>
            <a:r>
              <a:rPr sz="1950" spc="75" dirty="0">
                <a:latin typeface="Arial MT"/>
                <a:cs typeface="Arial MT"/>
              </a:rPr>
              <a:t> </a:t>
            </a:r>
            <a:r>
              <a:rPr sz="1650" dirty="0">
                <a:latin typeface="Arial MT"/>
                <a:cs typeface="Arial MT"/>
              </a:rPr>
              <a:t>acceptable error/ </a:t>
            </a:r>
            <a:r>
              <a:rPr sz="1650" spc="-445" dirty="0">
                <a:latin typeface="Arial MT"/>
                <a:cs typeface="Arial MT"/>
              </a:rPr>
              <a:t> </a:t>
            </a:r>
            <a:r>
              <a:rPr sz="1650" spc="-10" dirty="0">
                <a:latin typeface="Arial MT"/>
                <a:cs typeface="Arial MT"/>
              </a:rPr>
              <a:t>difference</a:t>
            </a:r>
            <a:r>
              <a:rPr sz="1650" spc="-40" dirty="0">
                <a:latin typeface="Arial MT"/>
                <a:cs typeface="Arial MT"/>
              </a:rPr>
              <a:t> </a:t>
            </a:r>
            <a:r>
              <a:rPr sz="1650" spc="-5" dirty="0">
                <a:latin typeface="Arial MT"/>
                <a:cs typeface="Arial MT"/>
              </a:rPr>
              <a:t>tolerance.</a:t>
            </a:r>
            <a:endParaRPr sz="1650">
              <a:latin typeface="Arial MT"/>
              <a:cs typeface="Arial MT"/>
            </a:endParaRPr>
          </a:p>
          <a:p>
            <a:pPr marL="12700" marR="52705">
              <a:lnSpc>
                <a:spcPts val="2100"/>
              </a:lnSpc>
              <a:spcBef>
                <a:spcPts val="730"/>
              </a:spcBef>
            </a:pPr>
            <a:r>
              <a:rPr sz="1900" spc="-5" dirty="0">
                <a:latin typeface="Arial MT"/>
                <a:cs typeface="Arial MT"/>
              </a:rPr>
              <a:t>Number</a:t>
            </a:r>
            <a:r>
              <a:rPr sz="1900" spc="15" dirty="0">
                <a:latin typeface="Arial MT"/>
                <a:cs typeface="Arial MT"/>
              </a:rPr>
              <a:t> </a:t>
            </a:r>
            <a:r>
              <a:rPr sz="1900" spc="-10" dirty="0">
                <a:latin typeface="Arial MT"/>
                <a:cs typeface="Arial MT"/>
              </a:rPr>
              <a:t>of</a:t>
            </a:r>
            <a:r>
              <a:rPr sz="1900" spc="5" dirty="0">
                <a:latin typeface="Arial MT"/>
                <a:cs typeface="Arial MT"/>
              </a:rPr>
              <a:t> </a:t>
            </a:r>
            <a:r>
              <a:rPr sz="1900" spc="-15" dirty="0">
                <a:latin typeface="Arial MT"/>
                <a:cs typeface="Arial MT"/>
              </a:rPr>
              <a:t>testcses</a:t>
            </a:r>
            <a:r>
              <a:rPr sz="1900" spc="15" dirty="0">
                <a:latin typeface="Arial MT"/>
                <a:cs typeface="Arial MT"/>
              </a:rPr>
              <a:t> </a:t>
            </a:r>
            <a:r>
              <a:rPr sz="1900" spc="-5" dirty="0">
                <a:latin typeface="Arial MT"/>
                <a:cs typeface="Arial MT"/>
              </a:rPr>
              <a:t>: varies;</a:t>
            </a:r>
            <a:r>
              <a:rPr sz="1900" spc="-20" dirty="0">
                <a:latin typeface="Arial MT"/>
                <a:cs typeface="Arial MT"/>
              </a:rPr>
              <a:t> </a:t>
            </a:r>
            <a:r>
              <a:rPr sz="1900" spc="-5" dirty="0">
                <a:latin typeface="Arial MT"/>
                <a:cs typeface="Arial MT"/>
              </a:rPr>
              <a:t>but</a:t>
            </a:r>
            <a:r>
              <a:rPr sz="1900" dirty="0">
                <a:latin typeface="Arial MT"/>
                <a:cs typeface="Arial MT"/>
              </a:rPr>
              <a:t> </a:t>
            </a:r>
            <a:r>
              <a:rPr sz="1900" spc="-5" dirty="0">
                <a:latin typeface="Arial MT"/>
                <a:cs typeface="Arial MT"/>
              </a:rPr>
              <a:t>should</a:t>
            </a:r>
            <a:r>
              <a:rPr sz="1900" spc="10" dirty="0">
                <a:latin typeface="Arial MT"/>
                <a:cs typeface="Arial MT"/>
              </a:rPr>
              <a:t> </a:t>
            </a:r>
            <a:r>
              <a:rPr sz="1900" spc="-5" dirty="0">
                <a:latin typeface="Arial MT"/>
                <a:cs typeface="Arial MT"/>
              </a:rPr>
              <a:t>cover</a:t>
            </a:r>
            <a:r>
              <a:rPr sz="1900" spc="5" dirty="0">
                <a:latin typeface="Arial MT"/>
                <a:cs typeface="Arial MT"/>
              </a:rPr>
              <a:t> </a:t>
            </a:r>
            <a:r>
              <a:rPr sz="1900" spc="-5" dirty="0">
                <a:latin typeface="Arial MT"/>
                <a:cs typeface="Arial MT"/>
              </a:rPr>
              <a:t>all</a:t>
            </a:r>
            <a:r>
              <a:rPr sz="1900" spc="5" dirty="0">
                <a:latin typeface="Arial MT"/>
                <a:cs typeface="Arial MT"/>
              </a:rPr>
              <a:t> </a:t>
            </a:r>
            <a:r>
              <a:rPr sz="1900" spc="-15" dirty="0">
                <a:latin typeface="Arial MT"/>
                <a:cs typeface="Arial MT"/>
              </a:rPr>
              <a:t>the</a:t>
            </a:r>
            <a:r>
              <a:rPr sz="1900" spc="15" dirty="0">
                <a:latin typeface="Arial MT"/>
                <a:cs typeface="Arial MT"/>
              </a:rPr>
              <a:t> </a:t>
            </a:r>
            <a:r>
              <a:rPr sz="1900" spc="-20" dirty="0">
                <a:latin typeface="Arial MT"/>
                <a:cs typeface="Arial MT"/>
              </a:rPr>
              <a:t>different</a:t>
            </a:r>
            <a:r>
              <a:rPr sz="1900" spc="45" dirty="0">
                <a:latin typeface="Arial MT"/>
                <a:cs typeface="Arial MT"/>
              </a:rPr>
              <a:t> </a:t>
            </a:r>
            <a:r>
              <a:rPr sz="1900" spc="-5" dirty="0">
                <a:latin typeface="Arial MT"/>
                <a:cs typeface="Arial MT"/>
              </a:rPr>
              <a:t>parts</a:t>
            </a:r>
            <a:r>
              <a:rPr sz="1900" spc="-20" dirty="0">
                <a:latin typeface="Arial MT"/>
                <a:cs typeface="Arial MT"/>
              </a:rPr>
              <a:t> </a:t>
            </a:r>
            <a:r>
              <a:rPr sz="1900" spc="-5" dirty="0">
                <a:latin typeface="Arial MT"/>
                <a:cs typeface="Arial MT"/>
              </a:rPr>
              <a:t>of the</a:t>
            </a:r>
            <a:r>
              <a:rPr sz="1900" dirty="0">
                <a:latin typeface="Arial MT"/>
                <a:cs typeface="Arial MT"/>
              </a:rPr>
              <a:t> </a:t>
            </a:r>
            <a:r>
              <a:rPr sz="1900" spc="-5" dirty="0">
                <a:latin typeface="Arial MT"/>
                <a:cs typeface="Arial MT"/>
              </a:rPr>
              <a:t>codes</a:t>
            </a:r>
            <a:r>
              <a:rPr sz="1900" spc="10" dirty="0">
                <a:latin typeface="Arial MT"/>
                <a:cs typeface="Arial MT"/>
              </a:rPr>
              <a:t> </a:t>
            </a:r>
            <a:r>
              <a:rPr sz="1900" spc="-5" dirty="0">
                <a:latin typeface="Arial MT"/>
                <a:cs typeface="Arial MT"/>
              </a:rPr>
              <a:t>– </a:t>
            </a:r>
            <a:r>
              <a:rPr sz="1900" spc="-509" dirty="0">
                <a:latin typeface="Arial MT"/>
                <a:cs typeface="Arial MT"/>
              </a:rPr>
              <a:t> </a:t>
            </a:r>
            <a:r>
              <a:rPr sz="1900" spc="-5" dirty="0">
                <a:latin typeface="Arial MT"/>
                <a:cs typeface="Arial MT"/>
              </a:rPr>
              <a:t>boundary</a:t>
            </a:r>
            <a:r>
              <a:rPr sz="1900" spc="-10" dirty="0">
                <a:latin typeface="Arial MT"/>
                <a:cs typeface="Arial MT"/>
              </a:rPr>
              <a:t> </a:t>
            </a:r>
            <a:r>
              <a:rPr sz="1900" spc="-15" dirty="0">
                <a:latin typeface="Arial MT"/>
                <a:cs typeface="Arial MT"/>
              </a:rPr>
              <a:t>conditions,</a:t>
            </a:r>
            <a:r>
              <a:rPr sz="1900" spc="45" dirty="0">
                <a:latin typeface="Arial MT"/>
                <a:cs typeface="Arial MT"/>
              </a:rPr>
              <a:t> </a:t>
            </a:r>
            <a:r>
              <a:rPr sz="1900" spc="-20" dirty="0">
                <a:latin typeface="Arial MT"/>
                <a:cs typeface="Arial MT"/>
              </a:rPr>
              <a:t>different</a:t>
            </a:r>
            <a:r>
              <a:rPr sz="1900" spc="15" dirty="0">
                <a:latin typeface="Arial MT"/>
                <a:cs typeface="Arial MT"/>
              </a:rPr>
              <a:t> </a:t>
            </a:r>
            <a:r>
              <a:rPr sz="1900" spc="-15" dirty="0">
                <a:latin typeface="Arial MT"/>
                <a:cs typeface="Arial MT"/>
              </a:rPr>
              <a:t>cell</a:t>
            </a:r>
            <a:r>
              <a:rPr sz="1900" spc="10" dirty="0">
                <a:latin typeface="Arial MT"/>
                <a:cs typeface="Arial MT"/>
              </a:rPr>
              <a:t> </a:t>
            </a:r>
            <a:r>
              <a:rPr sz="1900" spc="-5" dirty="0">
                <a:latin typeface="Arial MT"/>
                <a:cs typeface="Arial MT"/>
              </a:rPr>
              <a:t>types</a:t>
            </a:r>
            <a:r>
              <a:rPr sz="1900" spc="-20" dirty="0">
                <a:latin typeface="Arial MT"/>
                <a:cs typeface="Arial MT"/>
              </a:rPr>
              <a:t> </a:t>
            </a:r>
            <a:r>
              <a:rPr sz="1900" spc="-5" dirty="0">
                <a:latin typeface="Arial MT"/>
                <a:cs typeface="Arial MT"/>
              </a:rPr>
              <a:t>etc</a:t>
            </a:r>
            <a:endParaRPr sz="1900">
              <a:latin typeface="Arial MT"/>
              <a:cs typeface="Arial MT"/>
            </a:endParaRPr>
          </a:p>
        </p:txBody>
      </p:sp>
      <p:sp>
        <p:nvSpPr>
          <p:cNvPr id="10" name="object 10"/>
          <p:cNvSpPr txBox="1"/>
          <p:nvPr/>
        </p:nvSpPr>
        <p:spPr>
          <a:xfrm>
            <a:off x="567334" y="4608067"/>
            <a:ext cx="10668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Lucida Sans Unicode"/>
                <a:cs typeface="Lucida Sans Unicode"/>
              </a:rPr>
              <a:t>●</a:t>
            </a:r>
            <a:endParaRPr sz="800">
              <a:latin typeface="Lucida Sans Unicode"/>
              <a:cs typeface="Lucida Sans Unicode"/>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300" y="796925"/>
            <a:ext cx="7424166" cy="407804"/>
          </a:xfrm>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Super Slow Motion </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7" name="Rectangle 6"/>
          <p:cNvSpPr/>
          <p:nvPr/>
        </p:nvSpPr>
        <p:spPr>
          <a:xfrm>
            <a:off x="823969" y="1882767"/>
            <a:ext cx="4934601" cy="805157"/>
          </a:xfrm>
          <a:prstGeom prst="rect">
            <a:avLst/>
          </a:prstGeom>
        </p:spPr>
        <p:txBody>
          <a:bodyPr wrap="square">
            <a:spAutoFit/>
          </a:bodyPr>
          <a:lstStyle/>
          <a:p>
            <a:r>
              <a:rPr lang="en-US" sz="2647" b="1" dirty="0">
                <a:hlinkClick r:id="rId2"/>
              </a:rPr>
              <a:t>Demo</a:t>
            </a:r>
            <a:endParaRPr lang="en-US" sz="2647" b="1" dirty="0"/>
          </a:p>
          <a:p>
            <a:endParaRPr lang="en-US" sz="1985" b="1" dirty="0"/>
          </a:p>
        </p:txBody>
      </p:sp>
      <p:sp>
        <p:nvSpPr>
          <p:cNvPr id="3" name="Rectangle 2"/>
          <p:cNvSpPr/>
          <p:nvPr/>
        </p:nvSpPr>
        <p:spPr>
          <a:xfrm>
            <a:off x="823969" y="2527795"/>
            <a:ext cx="3996928" cy="321498"/>
          </a:xfrm>
          <a:prstGeom prst="rect">
            <a:avLst/>
          </a:prstGeom>
        </p:spPr>
        <p:txBody>
          <a:bodyPr wrap="none">
            <a:spAutoFit/>
          </a:bodyPr>
          <a:lstStyle/>
          <a:p>
            <a:r>
              <a:rPr lang="en-US" sz="1489" dirty="0"/>
              <a:t>https://www.youtube.com/watch?v=MjViy6kyiqs</a:t>
            </a:r>
          </a:p>
        </p:txBody>
      </p:sp>
    </p:spTree>
    <p:extLst>
      <p:ext uri="{BB962C8B-B14F-4D97-AF65-F5344CB8AC3E}">
        <p14:creationId xmlns:p14="http://schemas.microsoft.com/office/powerpoint/2010/main" val="33613169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100" y="111125"/>
            <a:ext cx="7424166" cy="407804"/>
          </a:xfrm>
        </p:spPr>
        <p:txBody>
          <a:bodyPr/>
          <a:lstStyle/>
          <a:p>
            <a:r>
              <a:rPr lang="en-US" b="1" dirty="0">
                <a:solidFill>
                  <a:srgbClr val="FF0000"/>
                </a:solidFill>
                <a:latin typeface="Times New Roman" panose="02020603050405020304" pitchFamily="18" charset="0"/>
                <a:cs typeface="Times New Roman" panose="02020603050405020304" pitchFamily="18" charset="0"/>
              </a:rPr>
              <a:t>Ray </a:t>
            </a:r>
            <a:r>
              <a:rPr lang="en-US" b="1" dirty="0" smtClean="0">
                <a:solidFill>
                  <a:srgbClr val="FF0000"/>
                </a:solidFill>
                <a:latin typeface="Times New Roman" panose="02020603050405020304" pitchFamily="18" charset="0"/>
                <a:cs typeface="Times New Roman" panose="02020603050405020304" pitchFamily="18" charset="0"/>
              </a:rPr>
              <a:t>Tracing</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67080" y="1565960"/>
            <a:ext cx="8642350" cy="830997"/>
          </a:xfrm>
        </p:spPr>
        <p:txBody>
          <a:bodyPr/>
          <a:lstStyle/>
          <a:p>
            <a:r>
              <a:rPr lang="en-US" dirty="0"/>
              <a:t>Ray tracing is a computationally-intensive rendering technology that realistically simulates the lighting of a scene and its objects. Turing GPU-based ray tracing technology can render physically correct reflections, refractions, shadows, and indirect lighting in real-time. </a:t>
            </a:r>
          </a:p>
        </p:txBody>
      </p:sp>
    </p:spTree>
    <p:extLst>
      <p:ext uri="{BB962C8B-B14F-4D97-AF65-F5344CB8AC3E}">
        <p14:creationId xmlns:p14="http://schemas.microsoft.com/office/powerpoint/2010/main" val="12604707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437" y="430572"/>
            <a:ext cx="8697278" cy="407804"/>
          </a:xfrm>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RAY Trace</a:t>
            </a:r>
            <a:endParaRPr lang="en-US" b="1" dirty="0">
              <a:solidFill>
                <a:srgbClr val="FF000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886119" y="1122558"/>
            <a:ext cx="5882626" cy="4075761"/>
          </a:xfrm>
          <a:prstGeom prst="rect">
            <a:avLst/>
          </a:prstGeom>
        </p:spPr>
      </p:pic>
    </p:spTree>
    <p:extLst>
      <p:ext uri="{BB962C8B-B14F-4D97-AF65-F5344CB8AC3E}">
        <p14:creationId xmlns:p14="http://schemas.microsoft.com/office/powerpoint/2010/main" val="19191712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2991" y="2276601"/>
            <a:ext cx="7424166" cy="407804"/>
          </a:xfrm>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RTX Example </a:t>
            </a:r>
            <a:endParaRPr lang="en-US" b="1"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10555" y="1826397"/>
            <a:ext cx="4707404" cy="2591403"/>
          </a:xfrm>
          <a:prstGeom prst="rect">
            <a:avLst/>
          </a:prstGeom>
        </p:spPr>
      </p:pic>
      <p:pic>
        <p:nvPicPr>
          <p:cNvPr id="5" name="Picture 4"/>
          <p:cNvPicPr>
            <a:picLocks noChangeAspect="1"/>
          </p:cNvPicPr>
          <p:nvPr/>
        </p:nvPicPr>
        <p:blipFill>
          <a:blip r:embed="rId3"/>
          <a:stretch>
            <a:fillRect/>
          </a:stretch>
        </p:blipFill>
        <p:spPr>
          <a:xfrm>
            <a:off x="5193588" y="1826397"/>
            <a:ext cx="4758759" cy="2591403"/>
          </a:xfrm>
          <a:prstGeom prst="rect">
            <a:avLst/>
          </a:prstGeom>
        </p:spPr>
      </p:pic>
      <p:sp>
        <p:nvSpPr>
          <p:cNvPr id="6" name="Rectangle 5"/>
          <p:cNvSpPr/>
          <p:nvPr/>
        </p:nvSpPr>
        <p:spPr>
          <a:xfrm>
            <a:off x="693262" y="4522802"/>
            <a:ext cx="8997991" cy="1008994"/>
          </a:xfrm>
          <a:prstGeom prst="rect">
            <a:avLst/>
          </a:prstGeom>
        </p:spPr>
        <p:txBody>
          <a:bodyPr wrap="square">
            <a:spAutoFit/>
          </a:bodyPr>
          <a:lstStyle/>
          <a:p>
            <a:pPr algn="just"/>
            <a:r>
              <a:rPr lang="en-US" sz="1489" b="1" dirty="0"/>
              <a:t>Scenes from the Alpha Version of the Battlefield V game from publisher Electronic Arts and developer EA. Dice is using NVIDIA RTX Technology and Turing real-time ray tracing for multiple effects in the game. You can see realistic reflections on the car from an off-screen explosion in the RTX ON scene. Such reflections are not possible with screen-space reflections without ray tracing, as in the RTX OFF scene. </a:t>
            </a:r>
          </a:p>
        </p:txBody>
      </p:sp>
    </p:spTree>
    <p:extLst>
      <p:ext uri="{BB962C8B-B14F-4D97-AF65-F5344CB8AC3E}">
        <p14:creationId xmlns:p14="http://schemas.microsoft.com/office/powerpoint/2010/main" val="40229347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943" y="323057"/>
            <a:ext cx="8697278" cy="407804"/>
          </a:xfrm>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RTX Example</a:t>
            </a:r>
            <a:endParaRPr lang="en-US" b="1" dirty="0">
              <a:solidFill>
                <a:srgbClr val="FF000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0" y="1212345"/>
            <a:ext cx="5120460" cy="2902938"/>
          </a:xfrm>
          <a:prstGeom prst="rect">
            <a:avLst/>
          </a:prstGeom>
        </p:spPr>
      </p:pic>
      <p:pic>
        <p:nvPicPr>
          <p:cNvPr id="5" name="Picture 4"/>
          <p:cNvPicPr>
            <a:picLocks noChangeAspect="1"/>
          </p:cNvPicPr>
          <p:nvPr/>
        </p:nvPicPr>
        <p:blipFill>
          <a:blip r:embed="rId3"/>
          <a:stretch>
            <a:fillRect/>
          </a:stretch>
        </p:blipFill>
        <p:spPr>
          <a:xfrm>
            <a:off x="5013739" y="1212344"/>
            <a:ext cx="5070061" cy="2902938"/>
          </a:xfrm>
          <a:prstGeom prst="rect">
            <a:avLst/>
          </a:prstGeom>
        </p:spPr>
      </p:pic>
      <p:sp>
        <p:nvSpPr>
          <p:cNvPr id="6" name="Rectangle 5"/>
          <p:cNvSpPr/>
          <p:nvPr/>
        </p:nvSpPr>
        <p:spPr>
          <a:xfrm>
            <a:off x="684257" y="4201211"/>
            <a:ext cx="9050211" cy="1925142"/>
          </a:xfrm>
          <a:prstGeom prst="rect">
            <a:avLst/>
          </a:prstGeom>
        </p:spPr>
        <p:txBody>
          <a:bodyPr wrap="square">
            <a:spAutoFit/>
          </a:bodyPr>
          <a:lstStyle/>
          <a:p>
            <a:r>
              <a:rPr lang="en-US" sz="1985" b="1" dirty="0">
                <a:solidFill>
                  <a:srgbClr val="000000"/>
                </a:solidFill>
                <a:latin typeface="Calibri Light" panose="020F0302020204030204" pitchFamily="34" charset="0"/>
              </a:rPr>
              <a:t>Scenes from a pre-release version of Shadow of the Tomb Raider with RTX ON vs OFF. With RTX OFF, there are no shadows cast from the sparklers being held by the children, so they look like they are floating above the surface. With RTX ON, the shadows are correct. </a:t>
            </a:r>
          </a:p>
          <a:p>
            <a:endParaRPr lang="en-US" sz="1985" b="1" dirty="0">
              <a:solidFill>
                <a:srgbClr val="000000"/>
              </a:solidFill>
              <a:latin typeface="Calibri Light" panose="020F0302020204030204" pitchFamily="34" charset="0"/>
            </a:endParaRPr>
          </a:p>
          <a:p>
            <a:r>
              <a:rPr lang="en-US" sz="1985" b="1"/>
              <a:t>https://www.youtube.com/watch?v=KJRZTkttgLw</a:t>
            </a:r>
            <a:endParaRPr lang="en-US" sz="1985" b="1" dirty="0"/>
          </a:p>
        </p:txBody>
      </p:sp>
    </p:spTree>
    <p:extLst>
      <p:ext uri="{BB962C8B-B14F-4D97-AF65-F5344CB8AC3E}">
        <p14:creationId xmlns:p14="http://schemas.microsoft.com/office/powerpoint/2010/main" val="22383409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673" y="589594"/>
            <a:ext cx="8697278" cy="713594"/>
          </a:xfrm>
        </p:spPr>
        <p:txBody>
          <a:bodyPr>
            <a:normAutofit fontScale="90000"/>
          </a:bodyPr>
          <a:lstStyle/>
          <a:p>
            <a:pPr algn="ctr"/>
            <a:r>
              <a:rPr lang="en-US" b="1" dirty="0" smtClean="0">
                <a:solidFill>
                  <a:srgbClr val="FF0000"/>
                </a:solidFill>
                <a:latin typeface="Times New Roman" panose="02020603050405020304" pitchFamily="18" charset="0"/>
                <a:cs typeface="Times New Roman" panose="02020603050405020304" pitchFamily="18" charset="0"/>
              </a:rPr>
              <a:t>PARAM SHAVAK SUPERCOMPUTER</a:t>
            </a:r>
            <a:br>
              <a:rPr lang="en-US" b="1" dirty="0" smtClean="0">
                <a:solidFill>
                  <a:srgbClr val="FF0000"/>
                </a:solidFill>
                <a:latin typeface="Times New Roman" panose="02020603050405020304" pitchFamily="18" charset="0"/>
                <a:cs typeface="Times New Roman" panose="02020603050405020304" pitchFamily="18" charset="0"/>
              </a:rPr>
            </a:br>
            <a:r>
              <a:rPr lang="en-US" b="1" dirty="0" smtClean="0">
                <a:solidFill>
                  <a:srgbClr val="FF0000"/>
                </a:solidFill>
                <a:latin typeface="Times New Roman" panose="02020603050405020304" pitchFamily="18" charset="0"/>
                <a:cs typeface="Times New Roman" panose="02020603050405020304" pitchFamily="18" charset="0"/>
              </a:rPr>
              <a:t>@ </a:t>
            </a:r>
            <a:r>
              <a:rPr lang="en-US" b="1" dirty="0" err="1" smtClean="0">
                <a:solidFill>
                  <a:srgbClr val="FF0000"/>
                </a:solidFill>
                <a:latin typeface="Times New Roman" panose="02020603050405020304" pitchFamily="18" charset="0"/>
                <a:cs typeface="Times New Roman" panose="02020603050405020304" pitchFamily="18" charset="0"/>
              </a:rPr>
              <a:t>Parul</a:t>
            </a:r>
            <a:r>
              <a:rPr lang="en-US" b="1" dirty="0" smtClean="0">
                <a:solidFill>
                  <a:srgbClr val="FF0000"/>
                </a:solidFill>
                <a:latin typeface="Times New Roman" panose="02020603050405020304" pitchFamily="18" charset="0"/>
                <a:cs typeface="Times New Roman" panose="02020603050405020304" pitchFamily="18" charset="0"/>
              </a:rPr>
              <a:t> University</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5" name="AutoShape 4" descr="blob:https://web.whatsapp.com/f2ae511a-b486-4fcd-9bd8-5c945cccf526"/>
          <p:cNvSpPr>
            <a:spLocks noChangeAspect="1" noChangeArrowheads="1"/>
          </p:cNvSpPr>
          <p:nvPr/>
        </p:nvSpPr>
        <p:spPr bwMode="auto">
          <a:xfrm>
            <a:off x="128673" y="203574"/>
            <a:ext cx="252095" cy="25209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5629" tIns="37814" rIns="75629" bIns="37814" numCol="1" anchor="t" anchorCtr="0" compatLnSpc="1">
            <a:prstTxWarp prst="textNoShape">
              <a:avLst/>
            </a:prstTxWarp>
          </a:bodyPr>
          <a:lstStyle/>
          <a:p>
            <a:endParaRPr lang="en-US" sz="1489"/>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580" y="1846170"/>
            <a:ext cx="7396587" cy="4149023"/>
          </a:xfrm>
          <a:prstGeom prst="rect">
            <a:avLst/>
          </a:prstGeom>
        </p:spPr>
      </p:pic>
      <p:pic>
        <p:nvPicPr>
          <p:cNvPr id="16" name="Picture 6" descr="Parul University | EURASH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9321" y="329621"/>
            <a:ext cx="1604480" cy="51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51394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410" y="531648"/>
            <a:ext cx="7424166" cy="407804"/>
          </a:xfrm>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Configuration</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69410" y="1558925"/>
            <a:ext cx="7147944" cy="2492990"/>
          </a:xfrm>
        </p:spPr>
        <p:txBody>
          <a:bodyPr/>
          <a:lstStyle/>
          <a:p>
            <a:endParaRPr lang="en-US" dirty="0" smtClean="0"/>
          </a:p>
          <a:p>
            <a:r>
              <a:rPr lang="en-US" dirty="0" smtClean="0"/>
              <a:t>2 - Intel</a:t>
            </a:r>
            <a:r>
              <a:rPr lang="en-US" dirty="0"/>
              <a:t>® Xeon® Gold </a:t>
            </a:r>
            <a:r>
              <a:rPr lang="en-US" dirty="0" smtClean="0"/>
              <a:t>6145 Processor (40 cores)</a:t>
            </a:r>
          </a:p>
          <a:p>
            <a:endParaRPr lang="en-US" dirty="0" smtClean="0"/>
          </a:p>
          <a:p>
            <a:r>
              <a:rPr lang="en-US" dirty="0"/>
              <a:t>1</a:t>
            </a:r>
            <a:r>
              <a:rPr lang="en-US" dirty="0" smtClean="0"/>
              <a:t> – </a:t>
            </a:r>
            <a:r>
              <a:rPr lang="en-US" cap="all" dirty="0"/>
              <a:t>NVIDIA QUADRO RTX </a:t>
            </a:r>
            <a:r>
              <a:rPr lang="en-US" cap="all" dirty="0" smtClean="0"/>
              <a:t>5000</a:t>
            </a:r>
            <a:endParaRPr lang="en-US" dirty="0" smtClean="0"/>
          </a:p>
          <a:p>
            <a:endParaRPr lang="en-US" cap="all" dirty="0"/>
          </a:p>
          <a:p>
            <a:r>
              <a:rPr lang="en-US" dirty="0" smtClean="0"/>
              <a:t>96 GB RAM</a:t>
            </a:r>
          </a:p>
          <a:p>
            <a:endParaRPr lang="en-US" dirty="0" smtClean="0"/>
          </a:p>
          <a:p>
            <a:r>
              <a:rPr lang="en-US" dirty="0" smtClean="0"/>
              <a:t>16 TB HDD </a:t>
            </a:r>
          </a:p>
          <a:p>
            <a:endParaRPr lang="en-US" dirty="0"/>
          </a:p>
        </p:txBody>
      </p:sp>
      <p:pic>
        <p:nvPicPr>
          <p:cNvPr id="6146" name="Picture 2" descr="Amazon.com: Intel Xeon Gold 6144 Octa-core (8 Core) 3.50 GHz Processor -  24.75 MB Cache - 4.20 GHz Overclocking Speed - 14 nm - Socket 3647-150 W:  Computers &amp; Accessori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2607" y="1833001"/>
            <a:ext cx="2089495" cy="12188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7214158" y="2946832"/>
            <a:ext cx="1006393" cy="1006393"/>
          </a:xfrm>
          <a:prstGeom prst="rect">
            <a:avLst/>
          </a:prstGeom>
        </p:spPr>
      </p:pic>
      <p:pic>
        <p:nvPicPr>
          <p:cNvPr id="7" name="Picture 6" descr="Parul University | EURASH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57813" y="419506"/>
            <a:ext cx="1604480" cy="51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48988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261" y="625045"/>
            <a:ext cx="8697278" cy="407804"/>
          </a:xfrm>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CPU Specification</a:t>
            </a:r>
            <a:endParaRPr lang="en-US" b="1"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93261" y="1466374"/>
            <a:ext cx="9253611" cy="2962230"/>
          </a:xfrm>
          <a:prstGeom prst="rect">
            <a:avLst/>
          </a:prstGeom>
        </p:spPr>
      </p:pic>
    </p:spTree>
    <p:extLst>
      <p:ext uri="{BB962C8B-B14F-4D97-AF65-F5344CB8AC3E}">
        <p14:creationId xmlns:p14="http://schemas.microsoft.com/office/powerpoint/2010/main" val="24450440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23210" y="2078863"/>
            <a:ext cx="4319270" cy="1183640"/>
          </a:xfrm>
          <a:prstGeom prst="rect">
            <a:avLst/>
          </a:prstGeom>
        </p:spPr>
        <p:txBody>
          <a:bodyPr vert="horz" wrap="square" lIns="0" tIns="47625" rIns="0" bIns="0" rtlCol="0">
            <a:spAutoFit/>
          </a:bodyPr>
          <a:lstStyle/>
          <a:p>
            <a:pPr marL="1972310" marR="5080" indent="-1960245">
              <a:lnSpc>
                <a:spcPts val="3000"/>
              </a:lnSpc>
              <a:spcBef>
                <a:spcPts val="375"/>
              </a:spcBef>
            </a:pPr>
            <a:r>
              <a:rPr spc="10" dirty="0"/>
              <a:t>Performance</a:t>
            </a:r>
            <a:r>
              <a:rPr spc="-70" dirty="0"/>
              <a:t> </a:t>
            </a:r>
            <a:r>
              <a:rPr spc="5" dirty="0"/>
              <a:t>Considerations </a:t>
            </a:r>
            <a:r>
              <a:rPr spc="-720" dirty="0"/>
              <a:t> </a:t>
            </a:r>
            <a:r>
              <a:rPr spc="5" dirty="0"/>
              <a:t>for</a:t>
            </a:r>
          </a:p>
          <a:p>
            <a:pPr marL="109220" algn="ctr">
              <a:lnSpc>
                <a:spcPts val="2835"/>
              </a:lnSpc>
            </a:pPr>
            <a:r>
              <a:rPr spc="15" dirty="0"/>
              <a:t>GPGPU</a:t>
            </a:r>
            <a:r>
              <a:rPr spc="-100" dirty="0"/>
              <a:t> </a:t>
            </a:r>
            <a:r>
              <a:rPr spc="10" dirty="0"/>
              <a:t>computing</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6670" y="451485"/>
            <a:ext cx="1953260" cy="429895"/>
          </a:xfrm>
          <a:prstGeom prst="rect">
            <a:avLst/>
          </a:prstGeom>
        </p:spPr>
        <p:txBody>
          <a:bodyPr vert="horz" wrap="square" lIns="0" tIns="12700" rIns="0" bIns="0" rtlCol="0">
            <a:spAutoFit/>
          </a:bodyPr>
          <a:lstStyle/>
          <a:p>
            <a:pPr marL="12700">
              <a:lnSpc>
                <a:spcPct val="100000"/>
              </a:lnSpc>
              <a:spcBef>
                <a:spcPts val="100"/>
              </a:spcBef>
            </a:pPr>
            <a:r>
              <a:rPr dirty="0"/>
              <a:t>Performance</a:t>
            </a:r>
          </a:p>
        </p:txBody>
      </p:sp>
      <p:sp>
        <p:nvSpPr>
          <p:cNvPr id="3" name="object 3"/>
          <p:cNvSpPr txBox="1"/>
          <p:nvPr/>
        </p:nvSpPr>
        <p:spPr>
          <a:xfrm>
            <a:off x="4868036" y="451485"/>
            <a:ext cx="2269490" cy="429895"/>
          </a:xfrm>
          <a:prstGeom prst="rect">
            <a:avLst/>
          </a:prstGeom>
        </p:spPr>
        <p:txBody>
          <a:bodyPr vert="horz" wrap="square" lIns="0" tIns="12700" rIns="0" bIns="0" rtlCol="0">
            <a:spAutoFit/>
          </a:bodyPr>
          <a:lstStyle/>
          <a:p>
            <a:pPr marL="12700">
              <a:lnSpc>
                <a:spcPct val="100000"/>
              </a:lnSpc>
              <a:spcBef>
                <a:spcPts val="100"/>
              </a:spcBef>
            </a:pPr>
            <a:r>
              <a:rPr sz="2650" spc="-5" dirty="0">
                <a:latin typeface="Arial MT"/>
                <a:cs typeface="Arial MT"/>
              </a:rPr>
              <a:t>Considerations</a:t>
            </a:r>
            <a:endParaRPr sz="2650">
              <a:latin typeface="Arial MT"/>
              <a:cs typeface="Arial MT"/>
            </a:endParaRPr>
          </a:p>
        </p:txBody>
      </p:sp>
      <p:sp>
        <p:nvSpPr>
          <p:cNvPr id="4" name="object 4"/>
          <p:cNvSpPr txBox="1"/>
          <p:nvPr/>
        </p:nvSpPr>
        <p:spPr>
          <a:xfrm>
            <a:off x="1329308" y="1544828"/>
            <a:ext cx="118745" cy="210185"/>
          </a:xfrm>
          <a:prstGeom prst="rect">
            <a:avLst/>
          </a:prstGeom>
        </p:spPr>
        <p:txBody>
          <a:bodyPr vert="horz" wrap="square" lIns="0" tIns="13970" rIns="0" bIns="0" rtlCol="0">
            <a:spAutoFit/>
          </a:bodyPr>
          <a:lstStyle/>
          <a:p>
            <a:pPr marL="12700">
              <a:lnSpc>
                <a:spcPct val="100000"/>
              </a:lnSpc>
              <a:spcBef>
                <a:spcPts val="110"/>
              </a:spcBef>
            </a:pPr>
            <a:r>
              <a:rPr sz="1200" spc="5" dirty="0">
                <a:latin typeface="Trebuchet MS"/>
                <a:cs typeface="Trebuchet MS"/>
              </a:rPr>
              <a:t>●</a:t>
            </a:r>
            <a:endParaRPr sz="1200">
              <a:latin typeface="Trebuchet MS"/>
              <a:cs typeface="Trebuchet MS"/>
            </a:endParaRPr>
          </a:p>
        </p:txBody>
      </p:sp>
      <p:sp>
        <p:nvSpPr>
          <p:cNvPr id="5" name="object 5"/>
          <p:cNvSpPr txBox="1"/>
          <p:nvPr/>
        </p:nvSpPr>
        <p:spPr>
          <a:xfrm>
            <a:off x="1599946" y="1246022"/>
            <a:ext cx="2209165" cy="1626870"/>
          </a:xfrm>
          <a:prstGeom prst="rect">
            <a:avLst/>
          </a:prstGeom>
        </p:spPr>
        <p:txBody>
          <a:bodyPr vert="horz" wrap="square" lIns="0" tIns="12065" rIns="0" bIns="0" rtlCol="0">
            <a:spAutoFit/>
          </a:bodyPr>
          <a:lstStyle/>
          <a:p>
            <a:pPr marL="12700" marR="5080">
              <a:lnSpc>
                <a:spcPct val="132100"/>
              </a:lnSpc>
              <a:spcBef>
                <a:spcPts val="95"/>
              </a:spcBef>
            </a:pPr>
            <a:r>
              <a:rPr sz="2650" spc="10" dirty="0">
                <a:latin typeface="Arial MT"/>
                <a:cs typeface="Arial MT"/>
              </a:rPr>
              <a:t>PCIe transfers </a:t>
            </a:r>
            <a:r>
              <a:rPr sz="2650" spc="-725" dirty="0">
                <a:latin typeface="Arial MT"/>
                <a:cs typeface="Arial MT"/>
              </a:rPr>
              <a:t> </a:t>
            </a:r>
            <a:r>
              <a:rPr sz="2650" spc="15" dirty="0">
                <a:latin typeface="Arial MT"/>
                <a:cs typeface="Arial MT"/>
              </a:rPr>
              <a:t>SIMT </a:t>
            </a:r>
            <a:r>
              <a:rPr sz="2650" spc="10" dirty="0">
                <a:latin typeface="Arial MT"/>
                <a:cs typeface="Arial MT"/>
              </a:rPr>
              <a:t>model </a:t>
            </a:r>
            <a:r>
              <a:rPr sz="2650" spc="15" dirty="0">
                <a:latin typeface="Arial MT"/>
                <a:cs typeface="Arial MT"/>
              </a:rPr>
              <a:t> </a:t>
            </a:r>
            <a:r>
              <a:rPr sz="2650" spc="10" dirty="0">
                <a:latin typeface="Arial MT"/>
                <a:cs typeface="Arial MT"/>
              </a:rPr>
              <a:t>Latency</a:t>
            </a:r>
            <a:r>
              <a:rPr sz="2650" spc="-130" dirty="0">
                <a:latin typeface="Arial MT"/>
                <a:cs typeface="Arial MT"/>
              </a:rPr>
              <a:t> </a:t>
            </a:r>
            <a:r>
              <a:rPr sz="2650" spc="10" dirty="0">
                <a:latin typeface="Arial MT"/>
                <a:cs typeface="Arial MT"/>
              </a:rPr>
              <a:t>hiding</a:t>
            </a:r>
            <a:endParaRPr sz="2650">
              <a:latin typeface="Arial MT"/>
              <a:cs typeface="Arial MT"/>
            </a:endParaRPr>
          </a:p>
        </p:txBody>
      </p:sp>
      <p:sp>
        <p:nvSpPr>
          <p:cNvPr id="6" name="object 6"/>
          <p:cNvSpPr txBox="1"/>
          <p:nvPr/>
        </p:nvSpPr>
        <p:spPr>
          <a:xfrm>
            <a:off x="1329308" y="2076450"/>
            <a:ext cx="118745" cy="210185"/>
          </a:xfrm>
          <a:prstGeom prst="rect">
            <a:avLst/>
          </a:prstGeom>
        </p:spPr>
        <p:txBody>
          <a:bodyPr vert="horz" wrap="square" lIns="0" tIns="13970" rIns="0" bIns="0" rtlCol="0">
            <a:spAutoFit/>
          </a:bodyPr>
          <a:lstStyle/>
          <a:p>
            <a:pPr marL="12700">
              <a:lnSpc>
                <a:spcPct val="100000"/>
              </a:lnSpc>
              <a:spcBef>
                <a:spcPts val="110"/>
              </a:spcBef>
            </a:pPr>
            <a:r>
              <a:rPr sz="1200" spc="5" dirty="0">
                <a:latin typeface="Trebuchet MS"/>
                <a:cs typeface="Trebuchet MS"/>
              </a:rPr>
              <a:t>●</a:t>
            </a:r>
            <a:endParaRPr sz="1200">
              <a:latin typeface="Trebuchet MS"/>
              <a:cs typeface="Trebuchet MS"/>
            </a:endParaRPr>
          </a:p>
        </p:txBody>
      </p:sp>
      <p:sp>
        <p:nvSpPr>
          <p:cNvPr id="7" name="object 7"/>
          <p:cNvSpPr txBox="1"/>
          <p:nvPr/>
        </p:nvSpPr>
        <p:spPr>
          <a:xfrm>
            <a:off x="1329308" y="2608834"/>
            <a:ext cx="118745" cy="210185"/>
          </a:xfrm>
          <a:prstGeom prst="rect">
            <a:avLst/>
          </a:prstGeom>
        </p:spPr>
        <p:txBody>
          <a:bodyPr vert="horz" wrap="square" lIns="0" tIns="13970" rIns="0" bIns="0" rtlCol="0">
            <a:spAutoFit/>
          </a:bodyPr>
          <a:lstStyle/>
          <a:p>
            <a:pPr marL="12700">
              <a:lnSpc>
                <a:spcPct val="100000"/>
              </a:lnSpc>
              <a:spcBef>
                <a:spcPts val="110"/>
              </a:spcBef>
            </a:pPr>
            <a:r>
              <a:rPr sz="1200" spc="5" dirty="0">
                <a:latin typeface="Trebuchet MS"/>
                <a:cs typeface="Trebuchet MS"/>
              </a:rPr>
              <a:t>●</a:t>
            </a:r>
            <a:endParaRPr sz="1200">
              <a:latin typeface="Trebuchet MS"/>
              <a:cs typeface="Trebuchet M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9632" y="2456180"/>
            <a:ext cx="3737610" cy="429895"/>
          </a:xfrm>
          <a:prstGeom prst="rect">
            <a:avLst/>
          </a:prstGeom>
        </p:spPr>
        <p:txBody>
          <a:bodyPr vert="horz" wrap="square" lIns="0" tIns="12700" rIns="0" bIns="0" rtlCol="0">
            <a:spAutoFit/>
          </a:bodyPr>
          <a:lstStyle/>
          <a:p>
            <a:pPr marL="12700">
              <a:lnSpc>
                <a:spcPct val="100000"/>
              </a:lnSpc>
              <a:spcBef>
                <a:spcPts val="100"/>
              </a:spcBef>
            </a:pPr>
            <a:r>
              <a:rPr spc="5" dirty="0"/>
              <a:t>How</a:t>
            </a:r>
            <a:r>
              <a:rPr spc="-30" dirty="0"/>
              <a:t> </a:t>
            </a:r>
            <a:r>
              <a:rPr spc="-5" dirty="0"/>
              <a:t>it</a:t>
            </a:r>
            <a:r>
              <a:rPr spc="-20" dirty="0"/>
              <a:t> </a:t>
            </a:r>
            <a:r>
              <a:rPr spc="-5" dirty="0"/>
              <a:t>differs</a:t>
            </a:r>
            <a:r>
              <a:rPr spc="5" dirty="0"/>
              <a:t> </a:t>
            </a:r>
            <a:r>
              <a:rPr dirty="0"/>
              <a:t>from</a:t>
            </a:r>
            <a:r>
              <a:rPr spc="5" dirty="0"/>
              <a:t> CPU?</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5171" y="451485"/>
            <a:ext cx="2167255" cy="429895"/>
          </a:xfrm>
          <a:prstGeom prst="rect">
            <a:avLst/>
          </a:prstGeom>
        </p:spPr>
        <p:txBody>
          <a:bodyPr vert="horz" wrap="square" lIns="0" tIns="12700" rIns="0" bIns="0" rtlCol="0">
            <a:spAutoFit/>
          </a:bodyPr>
          <a:lstStyle/>
          <a:p>
            <a:pPr marL="12700">
              <a:lnSpc>
                <a:spcPct val="100000"/>
              </a:lnSpc>
              <a:spcBef>
                <a:spcPts val="100"/>
              </a:spcBef>
            </a:pPr>
            <a:r>
              <a:rPr sz="2650" dirty="0">
                <a:latin typeface="Arial MT"/>
                <a:cs typeface="Arial MT"/>
              </a:rPr>
              <a:t>PCIe</a:t>
            </a:r>
            <a:r>
              <a:rPr sz="2650" spc="-170" dirty="0">
                <a:latin typeface="Arial MT"/>
                <a:cs typeface="Arial MT"/>
              </a:rPr>
              <a:t> </a:t>
            </a:r>
            <a:r>
              <a:rPr sz="2650" dirty="0">
                <a:latin typeface="Arial MT"/>
                <a:cs typeface="Arial MT"/>
              </a:rPr>
              <a:t>transfers</a:t>
            </a:r>
            <a:endParaRPr sz="2650">
              <a:latin typeface="Arial MT"/>
              <a:cs typeface="Arial MT"/>
            </a:endParaRPr>
          </a:p>
        </p:txBody>
      </p:sp>
      <p:sp>
        <p:nvSpPr>
          <p:cNvPr id="3" name="object 3"/>
          <p:cNvSpPr txBox="1"/>
          <p:nvPr/>
        </p:nvSpPr>
        <p:spPr>
          <a:xfrm>
            <a:off x="1329308" y="1544828"/>
            <a:ext cx="118745" cy="210185"/>
          </a:xfrm>
          <a:prstGeom prst="rect">
            <a:avLst/>
          </a:prstGeom>
        </p:spPr>
        <p:txBody>
          <a:bodyPr vert="horz" wrap="square" lIns="0" tIns="13970" rIns="0" bIns="0" rtlCol="0">
            <a:spAutoFit/>
          </a:bodyPr>
          <a:lstStyle/>
          <a:p>
            <a:pPr marL="12700">
              <a:lnSpc>
                <a:spcPct val="100000"/>
              </a:lnSpc>
              <a:spcBef>
                <a:spcPts val="110"/>
              </a:spcBef>
            </a:pPr>
            <a:r>
              <a:rPr sz="1200" spc="5" dirty="0">
                <a:latin typeface="Trebuchet MS"/>
                <a:cs typeface="Trebuchet MS"/>
              </a:rPr>
              <a:t>●</a:t>
            </a:r>
            <a:endParaRPr sz="1200">
              <a:latin typeface="Trebuchet MS"/>
              <a:cs typeface="Trebuchet MS"/>
            </a:endParaRPr>
          </a:p>
        </p:txBody>
      </p:sp>
      <p:sp>
        <p:nvSpPr>
          <p:cNvPr id="4" name="object 4"/>
          <p:cNvSpPr txBox="1">
            <a:spLocks noGrp="1"/>
          </p:cNvSpPr>
          <p:nvPr>
            <p:ph type="title"/>
          </p:nvPr>
        </p:nvSpPr>
        <p:spPr>
          <a:xfrm>
            <a:off x="1599946" y="1433321"/>
            <a:ext cx="6967855" cy="1851025"/>
          </a:xfrm>
          <a:prstGeom prst="rect">
            <a:avLst/>
          </a:prstGeom>
        </p:spPr>
        <p:txBody>
          <a:bodyPr vert="horz" wrap="square" lIns="0" tIns="47625" rIns="0" bIns="0" rtlCol="0">
            <a:spAutoFit/>
          </a:bodyPr>
          <a:lstStyle/>
          <a:p>
            <a:pPr marL="12700" marR="5080">
              <a:lnSpc>
                <a:spcPts val="3000"/>
              </a:lnSpc>
              <a:spcBef>
                <a:spcPts val="375"/>
              </a:spcBef>
            </a:pPr>
            <a:r>
              <a:rPr spc="10" dirty="0"/>
              <a:t>Execution</a:t>
            </a:r>
            <a:r>
              <a:rPr spc="-25" dirty="0"/>
              <a:t> </a:t>
            </a:r>
            <a:r>
              <a:rPr spc="10" dirty="0"/>
              <a:t>time</a:t>
            </a:r>
            <a:r>
              <a:rPr spc="-45" dirty="0"/>
              <a:t> </a:t>
            </a:r>
            <a:r>
              <a:rPr spc="15" dirty="0"/>
              <a:t>=</a:t>
            </a:r>
            <a:r>
              <a:rPr spc="-10" dirty="0"/>
              <a:t> </a:t>
            </a:r>
            <a:r>
              <a:rPr spc="10" dirty="0"/>
              <a:t>time</a:t>
            </a:r>
            <a:r>
              <a:rPr spc="-35" dirty="0"/>
              <a:t> </a:t>
            </a:r>
            <a:r>
              <a:rPr spc="10" dirty="0"/>
              <a:t>for</a:t>
            </a:r>
            <a:r>
              <a:rPr spc="-40" dirty="0"/>
              <a:t> </a:t>
            </a:r>
            <a:r>
              <a:rPr spc="10" dirty="0"/>
              <a:t>Computations</a:t>
            </a:r>
            <a:r>
              <a:rPr spc="-45" dirty="0"/>
              <a:t> </a:t>
            </a:r>
            <a:r>
              <a:rPr spc="15" dirty="0"/>
              <a:t>+</a:t>
            </a:r>
            <a:r>
              <a:rPr spc="-5" dirty="0"/>
              <a:t> </a:t>
            </a:r>
            <a:r>
              <a:rPr spc="10" dirty="0"/>
              <a:t>time </a:t>
            </a:r>
            <a:r>
              <a:rPr spc="-720" dirty="0"/>
              <a:t> </a:t>
            </a:r>
            <a:r>
              <a:rPr spc="10" dirty="0"/>
              <a:t>for</a:t>
            </a:r>
            <a:r>
              <a:rPr spc="-40" dirty="0"/>
              <a:t> </a:t>
            </a:r>
            <a:r>
              <a:rPr spc="10" dirty="0"/>
              <a:t>data</a:t>
            </a:r>
            <a:r>
              <a:rPr spc="-20" dirty="0"/>
              <a:t> </a:t>
            </a:r>
            <a:r>
              <a:rPr spc="5" dirty="0"/>
              <a:t>transfers</a:t>
            </a:r>
          </a:p>
          <a:p>
            <a:pPr marL="12700" marR="486409">
              <a:lnSpc>
                <a:spcPts val="4200"/>
              </a:lnSpc>
            </a:pPr>
            <a:r>
              <a:rPr spc="10" dirty="0"/>
              <a:t>Slow*</a:t>
            </a:r>
            <a:r>
              <a:rPr spc="-35" dirty="0"/>
              <a:t> </a:t>
            </a:r>
            <a:r>
              <a:rPr spc="15" dirty="0"/>
              <a:t>PCIe</a:t>
            </a:r>
            <a:r>
              <a:rPr spc="-25" dirty="0"/>
              <a:t> </a:t>
            </a:r>
            <a:r>
              <a:rPr spc="5" dirty="0"/>
              <a:t>transfers</a:t>
            </a:r>
            <a:r>
              <a:rPr spc="-40" dirty="0"/>
              <a:t> </a:t>
            </a:r>
            <a:r>
              <a:rPr spc="10" dirty="0"/>
              <a:t>degrade</a:t>
            </a:r>
            <a:r>
              <a:rPr spc="-5" dirty="0"/>
              <a:t> </a:t>
            </a:r>
            <a:r>
              <a:rPr spc="10" dirty="0"/>
              <a:t>performance </a:t>
            </a:r>
            <a:r>
              <a:rPr spc="-720" dirty="0"/>
              <a:t> </a:t>
            </a:r>
            <a:r>
              <a:rPr spc="10" dirty="0"/>
              <a:t>PCIe</a:t>
            </a:r>
            <a:r>
              <a:rPr spc="-30" dirty="0"/>
              <a:t> </a:t>
            </a:r>
            <a:r>
              <a:rPr spc="10" dirty="0"/>
              <a:t>3.0</a:t>
            </a:r>
            <a:r>
              <a:rPr spc="-30" dirty="0"/>
              <a:t> </a:t>
            </a:r>
            <a:r>
              <a:rPr spc="5" dirty="0"/>
              <a:t>:</a:t>
            </a:r>
            <a:r>
              <a:rPr spc="-20" dirty="0"/>
              <a:t> </a:t>
            </a:r>
            <a:r>
              <a:rPr spc="10" dirty="0"/>
              <a:t>32</a:t>
            </a:r>
            <a:r>
              <a:rPr spc="-5" dirty="0"/>
              <a:t> </a:t>
            </a:r>
            <a:r>
              <a:rPr spc="15" dirty="0"/>
              <a:t>GBps</a:t>
            </a:r>
            <a:r>
              <a:rPr dirty="0"/>
              <a:t> </a:t>
            </a:r>
            <a:r>
              <a:rPr spc="5" dirty="0"/>
              <a:t>Bi-directional</a:t>
            </a:r>
          </a:p>
        </p:txBody>
      </p:sp>
      <p:sp>
        <p:nvSpPr>
          <p:cNvPr id="5" name="object 5"/>
          <p:cNvSpPr txBox="1"/>
          <p:nvPr/>
        </p:nvSpPr>
        <p:spPr>
          <a:xfrm>
            <a:off x="1599946" y="3404108"/>
            <a:ext cx="5717540" cy="433705"/>
          </a:xfrm>
          <a:prstGeom prst="rect">
            <a:avLst/>
          </a:prstGeom>
        </p:spPr>
        <p:txBody>
          <a:bodyPr vert="horz" wrap="square" lIns="0" tIns="15875" rIns="0" bIns="0" rtlCol="0">
            <a:spAutoFit/>
          </a:bodyPr>
          <a:lstStyle/>
          <a:p>
            <a:pPr marL="12700">
              <a:lnSpc>
                <a:spcPct val="100000"/>
              </a:lnSpc>
              <a:spcBef>
                <a:spcPts val="125"/>
              </a:spcBef>
            </a:pPr>
            <a:r>
              <a:rPr sz="2650" spc="15" dirty="0">
                <a:latin typeface="Arial MT"/>
                <a:cs typeface="Arial MT"/>
              </a:rPr>
              <a:t>GPU</a:t>
            </a:r>
            <a:r>
              <a:rPr sz="2650" spc="-25" dirty="0">
                <a:latin typeface="Arial MT"/>
                <a:cs typeface="Arial MT"/>
              </a:rPr>
              <a:t> </a:t>
            </a:r>
            <a:r>
              <a:rPr sz="2650" spc="15" dirty="0">
                <a:latin typeface="Arial MT"/>
                <a:cs typeface="Arial MT"/>
              </a:rPr>
              <a:t>may</a:t>
            </a:r>
            <a:r>
              <a:rPr sz="2650" spc="-25" dirty="0">
                <a:latin typeface="Arial MT"/>
                <a:cs typeface="Arial MT"/>
              </a:rPr>
              <a:t> </a:t>
            </a:r>
            <a:r>
              <a:rPr sz="2650" spc="10" dirty="0">
                <a:latin typeface="Arial MT"/>
                <a:cs typeface="Arial MT"/>
              </a:rPr>
              <a:t>have</a:t>
            </a:r>
            <a:r>
              <a:rPr sz="2650" spc="-15" dirty="0">
                <a:latin typeface="Arial MT"/>
                <a:cs typeface="Arial MT"/>
              </a:rPr>
              <a:t> </a:t>
            </a:r>
            <a:r>
              <a:rPr sz="2650" spc="10" dirty="0">
                <a:latin typeface="Arial MT"/>
                <a:cs typeface="Arial MT"/>
              </a:rPr>
              <a:t>only</a:t>
            </a:r>
            <a:r>
              <a:rPr sz="2650" spc="-10" dirty="0">
                <a:latin typeface="Arial MT"/>
                <a:cs typeface="Arial MT"/>
              </a:rPr>
              <a:t> </a:t>
            </a:r>
            <a:r>
              <a:rPr sz="2650" spc="10" dirty="0">
                <a:latin typeface="Arial MT"/>
                <a:cs typeface="Arial MT"/>
              </a:rPr>
              <a:t>one</a:t>
            </a:r>
            <a:r>
              <a:rPr sz="2650" spc="-5" dirty="0">
                <a:latin typeface="Arial MT"/>
                <a:cs typeface="Arial MT"/>
              </a:rPr>
              <a:t> </a:t>
            </a:r>
            <a:r>
              <a:rPr sz="2650" spc="10" dirty="0">
                <a:latin typeface="Arial MT"/>
                <a:cs typeface="Arial MT"/>
              </a:rPr>
              <a:t>copy</a:t>
            </a:r>
            <a:r>
              <a:rPr sz="2650" spc="-10" dirty="0">
                <a:latin typeface="Arial MT"/>
                <a:cs typeface="Arial MT"/>
              </a:rPr>
              <a:t> </a:t>
            </a:r>
            <a:r>
              <a:rPr sz="2650" spc="10" dirty="0">
                <a:latin typeface="Arial MT"/>
                <a:cs typeface="Arial MT"/>
              </a:rPr>
              <a:t>engine!</a:t>
            </a:r>
            <a:endParaRPr sz="2650">
              <a:latin typeface="Arial MT"/>
              <a:cs typeface="Arial MT"/>
            </a:endParaRPr>
          </a:p>
        </p:txBody>
      </p:sp>
      <p:sp>
        <p:nvSpPr>
          <p:cNvPr id="6" name="object 6"/>
          <p:cNvSpPr txBox="1"/>
          <p:nvPr/>
        </p:nvSpPr>
        <p:spPr>
          <a:xfrm>
            <a:off x="1329308" y="2458339"/>
            <a:ext cx="118745" cy="210185"/>
          </a:xfrm>
          <a:prstGeom prst="rect">
            <a:avLst/>
          </a:prstGeom>
        </p:spPr>
        <p:txBody>
          <a:bodyPr vert="horz" wrap="square" lIns="0" tIns="13970" rIns="0" bIns="0" rtlCol="0">
            <a:spAutoFit/>
          </a:bodyPr>
          <a:lstStyle/>
          <a:p>
            <a:pPr marL="12700">
              <a:lnSpc>
                <a:spcPct val="100000"/>
              </a:lnSpc>
              <a:spcBef>
                <a:spcPts val="110"/>
              </a:spcBef>
            </a:pPr>
            <a:r>
              <a:rPr sz="1200" spc="5" dirty="0">
                <a:latin typeface="Trebuchet MS"/>
                <a:cs typeface="Trebuchet MS"/>
              </a:rPr>
              <a:t>●</a:t>
            </a:r>
            <a:endParaRPr sz="1200">
              <a:latin typeface="Trebuchet MS"/>
              <a:cs typeface="Trebuchet MS"/>
            </a:endParaRPr>
          </a:p>
        </p:txBody>
      </p:sp>
      <p:sp>
        <p:nvSpPr>
          <p:cNvPr id="7" name="object 7"/>
          <p:cNvSpPr txBox="1"/>
          <p:nvPr/>
        </p:nvSpPr>
        <p:spPr>
          <a:xfrm>
            <a:off x="1329308" y="2991104"/>
            <a:ext cx="118745" cy="210185"/>
          </a:xfrm>
          <a:prstGeom prst="rect">
            <a:avLst/>
          </a:prstGeom>
        </p:spPr>
        <p:txBody>
          <a:bodyPr vert="horz" wrap="square" lIns="0" tIns="13970" rIns="0" bIns="0" rtlCol="0">
            <a:spAutoFit/>
          </a:bodyPr>
          <a:lstStyle/>
          <a:p>
            <a:pPr marL="12700">
              <a:lnSpc>
                <a:spcPct val="100000"/>
              </a:lnSpc>
              <a:spcBef>
                <a:spcPts val="110"/>
              </a:spcBef>
            </a:pPr>
            <a:r>
              <a:rPr sz="1200" spc="5" dirty="0">
                <a:latin typeface="Trebuchet MS"/>
                <a:cs typeface="Trebuchet MS"/>
              </a:rPr>
              <a:t>●</a:t>
            </a:r>
            <a:endParaRPr sz="1200">
              <a:latin typeface="Trebuchet MS"/>
              <a:cs typeface="Trebuchet MS"/>
            </a:endParaRPr>
          </a:p>
        </p:txBody>
      </p:sp>
      <p:sp>
        <p:nvSpPr>
          <p:cNvPr id="8" name="object 8"/>
          <p:cNvSpPr txBox="1"/>
          <p:nvPr/>
        </p:nvSpPr>
        <p:spPr>
          <a:xfrm>
            <a:off x="1329308" y="3523615"/>
            <a:ext cx="118745" cy="210185"/>
          </a:xfrm>
          <a:prstGeom prst="rect">
            <a:avLst/>
          </a:prstGeom>
        </p:spPr>
        <p:txBody>
          <a:bodyPr vert="horz" wrap="square" lIns="0" tIns="13970" rIns="0" bIns="0" rtlCol="0">
            <a:spAutoFit/>
          </a:bodyPr>
          <a:lstStyle/>
          <a:p>
            <a:pPr marL="12700">
              <a:lnSpc>
                <a:spcPct val="100000"/>
              </a:lnSpc>
              <a:spcBef>
                <a:spcPts val="110"/>
              </a:spcBef>
            </a:pPr>
            <a:r>
              <a:rPr sz="1200" spc="5" dirty="0">
                <a:latin typeface="Trebuchet MS"/>
                <a:cs typeface="Trebuchet MS"/>
              </a:rPr>
              <a:t>●</a:t>
            </a:r>
            <a:endParaRPr sz="1200">
              <a:latin typeface="Trebuchet MS"/>
              <a:cs typeface="Trebuchet MS"/>
            </a:endParaRPr>
          </a:p>
        </p:txBody>
      </p:sp>
      <p:pic>
        <p:nvPicPr>
          <p:cNvPr id="9" name="object 9"/>
          <p:cNvPicPr/>
          <p:nvPr/>
        </p:nvPicPr>
        <p:blipFill>
          <a:blip r:embed="rId2" cstate="print"/>
          <a:stretch>
            <a:fillRect/>
          </a:stretch>
        </p:blipFill>
        <p:spPr>
          <a:xfrm>
            <a:off x="830580" y="4581144"/>
            <a:ext cx="8410956" cy="1232915"/>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772661" y="451485"/>
            <a:ext cx="1822450" cy="429895"/>
          </a:xfrm>
          <a:prstGeom prst="rect">
            <a:avLst/>
          </a:prstGeom>
        </p:spPr>
        <p:txBody>
          <a:bodyPr vert="horz" wrap="square" lIns="0" tIns="12700" rIns="0" bIns="0" rtlCol="0">
            <a:spAutoFit/>
          </a:bodyPr>
          <a:lstStyle/>
          <a:p>
            <a:pPr marL="12700">
              <a:lnSpc>
                <a:spcPct val="100000"/>
              </a:lnSpc>
              <a:spcBef>
                <a:spcPts val="100"/>
              </a:spcBef>
            </a:pPr>
            <a:r>
              <a:rPr sz="2650" dirty="0">
                <a:latin typeface="Arial MT"/>
                <a:cs typeface="Arial MT"/>
              </a:rPr>
              <a:t>SIMT</a:t>
            </a:r>
            <a:r>
              <a:rPr sz="2650" spc="-150" dirty="0">
                <a:latin typeface="Arial MT"/>
                <a:cs typeface="Arial MT"/>
              </a:rPr>
              <a:t> </a:t>
            </a:r>
            <a:r>
              <a:rPr sz="2650" dirty="0">
                <a:latin typeface="Arial MT"/>
                <a:cs typeface="Arial MT"/>
              </a:rPr>
              <a:t>model</a:t>
            </a:r>
            <a:endParaRPr sz="2650">
              <a:latin typeface="Arial MT"/>
              <a:cs typeface="Arial MT"/>
            </a:endParaRPr>
          </a:p>
        </p:txBody>
      </p:sp>
      <p:sp>
        <p:nvSpPr>
          <p:cNvPr id="3" name="object 3"/>
          <p:cNvSpPr txBox="1"/>
          <p:nvPr/>
        </p:nvSpPr>
        <p:spPr>
          <a:xfrm>
            <a:off x="1329308" y="1544828"/>
            <a:ext cx="118745" cy="210185"/>
          </a:xfrm>
          <a:prstGeom prst="rect">
            <a:avLst/>
          </a:prstGeom>
        </p:spPr>
        <p:txBody>
          <a:bodyPr vert="horz" wrap="square" lIns="0" tIns="13970" rIns="0" bIns="0" rtlCol="0">
            <a:spAutoFit/>
          </a:bodyPr>
          <a:lstStyle/>
          <a:p>
            <a:pPr marL="12700">
              <a:lnSpc>
                <a:spcPct val="100000"/>
              </a:lnSpc>
              <a:spcBef>
                <a:spcPts val="110"/>
              </a:spcBef>
            </a:pPr>
            <a:r>
              <a:rPr sz="1200" spc="5" dirty="0">
                <a:latin typeface="Trebuchet MS"/>
                <a:cs typeface="Trebuchet MS"/>
              </a:rPr>
              <a:t>●</a:t>
            </a:r>
            <a:endParaRPr sz="1200">
              <a:latin typeface="Trebuchet MS"/>
              <a:cs typeface="Trebuchet MS"/>
            </a:endParaRPr>
          </a:p>
        </p:txBody>
      </p:sp>
      <p:sp>
        <p:nvSpPr>
          <p:cNvPr id="4" name="object 4"/>
          <p:cNvSpPr txBox="1"/>
          <p:nvPr/>
        </p:nvSpPr>
        <p:spPr>
          <a:xfrm>
            <a:off x="1599946" y="1426590"/>
            <a:ext cx="5300345" cy="433705"/>
          </a:xfrm>
          <a:prstGeom prst="rect">
            <a:avLst/>
          </a:prstGeom>
        </p:spPr>
        <p:txBody>
          <a:bodyPr vert="horz" wrap="square" lIns="0" tIns="15875" rIns="0" bIns="0" rtlCol="0">
            <a:spAutoFit/>
          </a:bodyPr>
          <a:lstStyle/>
          <a:p>
            <a:pPr marL="12700">
              <a:lnSpc>
                <a:spcPct val="100000"/>
              </a:lnSpc>
              <a:spcBef>
                <a:spcPts val="125"/>
              </a:spcBef>
            </a:pPr>
            <a:r>
              <a:rPr sz="2650" spc="10" dirty="0">
                <a:latin typeface="Arial MT"/>
                <a:cs typeface="Arial MT"/>
              </a:rPr>
              <a:t>Single</a:t>
            </a:r>
            <a:r>
              <a:rPr sz="2650" spc="-25" dirty="0">
                <a:latin typeface="Arial MT"/>
                <a:cs typeface="Arial MT"/>
              </a:rPr>
              <a:t> </a:t>
            </a:r>
            <a:r>
              <a:rPr sz="2650" spc="5" dirty="0">
                <a:latin typeface="Arial MT"/>
                <a:cs typeface="Arial MT"/>
              </a:rPr>
              <a:t>Instruction,</a:t>
            </a:r>
            <a:r>
              <a:rPr sz="2650" spc="-70" dirty="0">
                <a:latin typeface="Arial MT"/>
                <a:cs typeface="Arial MT"/>
              </a:rPr>
              <a:t> </a:t>
            </a:r>
            <a:r>
              <a:rPr sz="2650" spc="10" dirty="0">
                <a:latin typeface="Arial MT"/>
                <a:cs typeface="Arial MT"/>
              </a:rPr>
              <a:t>Multiple</a:t>
            </a:r>
            <a:r>
              <a:rPr sz="2650" spc="-145" dirty="0">
                <a:latin typeface="Arial MT"/>
                <a:cs typeface="Arial MT"/>
              </a:rPr>
              <a:t> </a:t>
            </a:r>
            <a:r>
              <a:rPr sz="2650" spc="10" dirty="0">
                <a:latin typeface="Arial MT"/>
                <a:cs typeface="Arial MT"/>
              </a:rPr>
              <a:t>Threads</a:t>
            </a:r>
            <a:endParaRPr sz="2650">
              <a:latin typeface="Arial MT"/>
              <a:cs typeface="Arial MT"/>
            </a:endParaRPr>
          </a:p>
        </p:txBody>
      </p:sp>
      <p:pic>
        <p:nvPicPr>
          <p:cNvPr id="5" name="object 5"/>
          <p:cNvPicPr/>
          <p:nvPr/>
        </p:nvPicPr>
        <p:blipFill>
          <a:blip r:embed="rId2" cstate="print"/>
          <a:stretch>
            <a:fillRect/>
          </a:stretch>
        </p:blipFill>
        <p:spPr>
          <a:xfrm>
            <a:off x="2882554" y="2026707"/>
            <a:ext cx="3826634" cy="3998205"/>
          </a:xfrm>
          <a:prstGeom prst="rect">
            <a:avLst/>
          </a:prstGeom>
        </p:spPr>
      </p:pic>
      <p:sp>
        <p:nvSpPr>
          <p:cNvPr id="6" name="object 6"/>
          <p:cNvSpPr txBox="1"/>
          <p:nvPr/>
        </p:nvSpPr>
        <p:spPr>
          <a:xfrm>
            <a:off x="893165" y="6043676"/>
            <a:ext cx="6195060" cy="254000"/>
          </a:xfrm>
          <a:prstGeom prst="rect">
            <a:avLst/>
          </a:prstGeom>
        </p:spPr>
        <p:txBody>
          <a:bodyPr vert="horz" wrap="square" lIns="0" tIns="12700" rIns="0" bIns="0" rtlCol="0">
            <a:spAutoFit/>
          </a:bodyPr>
          <a:lstStyle/>
          <a:p>
            <a:pPr marL="12700">
              <a:lnSpc>
                <a:spcPct val="100000"/>
              </a:lnSpc>
              <a:spcBef>
                <a:spcPts val="100"/>
              </a:spcBef>
            </a:pPr>
            <a:r>
              <a:rPr sz="1500" spc="-15" dirty="0">
                <a:latin typeface="Arial MT"/>
                <a:cs typeface="Arial MT"/>
              </a:rPr>
              <a:t>https://en.wikipedia.org/wiki/SIMD#/media/File:SIMD2.svg</a:t>
            </a:r>
            <a:r>
              <a:rPr sz="1500" spc="165" dirty="0">
                <a:latin typeface="Arial MT"/>
                <a:cs typeface="Arial MT"/>
              </a:rPr>
              <a:t> </a:t>
            </a:r>
            <a:r>
              <a:rPr sz="1500" spc="-5" dirty="0">
                <a:latin typeface="Arial MT"/>
                <a:cs typeface="Arial MT"/>
              </a:rPr>
              <a:t>(CC</a:t>
            </a:r>
            <a:r>
              <a:rPr sz="1500" spc="100" dirty="0">
                <a:latin typeface="Arial MT"/>
                <a:cs typeface="Arial MT"/>
              </a:rPr>
              <a:t> </a:t>
            </a:r>
            <a:r>
              <a:rPr sz="1500" spc="-65" dirty="0">
                <a:latin typeface="Arial MT"/>
                <a:cs typeface="Arial MT"/>
              </a:rPr>
              <a:t>BY-SA</a:t>
            </a:r>
            <a:r>
              <a:rPr sz="1500" spc="-114" dirty="0">
                <a:latin typeface="Arial MT"/>
                <a:cs typeface="Arial MT"/>
              </a:rPr>
              <a:t> </a:t>
            </a:r>
            <a:r>
              <a:rPr sz="1500" spc="-10" dirty="0">
                <a:latin typeface="Arial MT"/>
                <a:cs typeface="Arial MT"/>
              </a:rPr>
              <a:t>4.0)</a:t>
            </a:r>
            <a:endParaRPr sz="1500">
              <a:latin typeface="Arial MT"/>
              <a:cs typeface="Arial MT"/>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4698" y="451485"/>
            <a:ext cx="2868295" cy="429895"/>
          </a:xfrm>
          <a:prstGeom prst="rect">
            <a:avLst/>
          </a:prstGeom>
        </p:spPr>
        <p:txBody>
          <a:bodyPr vert="horz" wrap="square" lIns="0" tIns="12700" rIns="0" bIns="0" rtlCol="0">
            <a:spAutoFit/>
          </a:bodyPr>
          <a:lstStyle/>
          <a:p>
            <a:pPr marL="12700">
              <a:lnSpc>
                <a:spcPct val="100000"/>
              </a:lnSpc>
              <a:spcBef>
                <a:spcPts val="100"/>
              </a:spcBef>
            </a:pPr>
            <a:r>
              <a:rPr dirty="0"/>
              <a:t>SIMT</a:t>
            </a:r>
            <a:r>
              <a:rPr spc="-165" dirty="0"/>
              <a:t> </a:t>
            </a:r>
            <a:r>
              <a:rPr dirty="0"/>
              <a:t>model</a:t>
            </a:r>
            <a:r>
              <a:rPr spc="-85" dirty="0"/>
              <a:t> </a:t>
            </a:r>
            <a:r>
              <a:rPr dirty="0"/>
              <a:t>issues</a:t>
            </a:r>
          </a:p>
        </p:txBody>
      </p:sp>
      <p:sp>
        <p:nvSpPr>
          <p:cNvPr id="3" name="object 3"/>
          <p:cNvSpPr txBox="1"/>
          <p:nvPr/>
        </p:nvSpPr>
        <p:spPr>
          <a:xfrm>
            <a:off x="1239113" y="1310996"/>
            <a:ext cx="2194560" cy="4353560"/>
          </a:xfrm>
          <a:prstGeom prst="rect">
            <a:avLst/>
          </a:prstGeom>
        </p:spPr>
        <p:txBody>
          <a:bodyPr vert="horz" wrap="square" lIns="0" tIns="140335" rIns="0" bIns="0" rtlCol="0">
            <a:spAutoFit/>
          </a:bodyPr>
          <a:lstStyle/>
          <a:p>
            <a:pPr marL="12700">
              <a:lnSpc>
                <a:spcPct val="100000"/>
              </a:lnSpc>
              <a:spcBef>
                <a:spcPts val="1105"/>
              </a:spcBef>
            </a:pPr>
            <a:r>
              <a:rPr sz="2000" spc="-5" dirty="0">
                <a:latin typeface="Arial MT"/>
                <a:cs typeface="Arial MT"/>
              </a:rPr>
              <a:t>if</a:t>
            </a:r>
            <a:r>
              <a:rPr sz="2000" spc="-90" dirty="0">
                <a:latin typeface="Arial MT"/>
                <a:cs typeface="Arial MT"/>
              </a:rPr>
              <a:t> </a:t>
            </a:r>
            <a:r>
              <a:rPr sz="2000" spc="10" dirty="0">
                <a:latin typeface="Arial MT"/>
                <a:cs typeface="Arial MT"/>
              </a:rPr>
              <a:t>(some_condition)</a:t>
            </a:r>
            <a:endParaRPr sz="2000">
              <a:latin typeface="Arial MT"/>
              <a:cs typeface="Arial MT"/>
            </a:endParaRPr>
          </a:p>
          <a:p>
            <a:pPr marL="12700">
              <a:lnSpc>
                <a:spcPct val="100000"/>
              </a:lnSpc>
              <a:spcBef>
                <a:spcPts val="1010"/>
              </a:spcBef>
            </a:pPr>
            <a:r>
              <a:rPr sz="2000" dirty="0">
                <a:latin typeface="Arial MT"/>
                <a:cs typeface="Arial MT"/>
              </a:rPr>
              <a:t>{</a:t>
            </a:r>
            <a:endParaRPr sz="2000">
              <a:latin typeface="Arial MT"/>
              <a:cs typeface="Arial MT"/>
            </a:endParaRPr>
          </a:p>
          <a:p>
            <a:pPr marL="375285">
              <a:lnSpc>
                <a:spcPct val="100000"/>
              </a:lnSpc>
              <a:spcBef>
                <a:spcPts val="1005"/>
              </a:spcBef>
              <a:tabLst>
                <a:tab pos="591185" algn="l"/>
                <a:tab pos="807720" algn="l"/>
              </a:tabLst>
            </a:pPr>
            <a:r>
              <a:rPr sz="2000" b="1" dirty="0">
                <a:latin typeface="Arial"/>
                <a:cs typeface="Arial"/>
              </a:rPr>
              <a:t>.	.	.</a:t>
            </a:r>
            <a:endParaRPr sz="2000">
              <a:latin typeface="Arial"/>
              <a:cs typeface="Arial"/>
            </a:endParaRPr>
          </a:p>
          <a:p>
            <a:pPr marL="375285">
              <a:lnSpc>
                <a:spcPct val="100000"/>
              </a:lnSpc>
              <a:spcBef>
                <a:spcPts val="1015"/>
              </a:spcBef>
              <a:tabLst>
                <a:tab pos="591185" algn="l"/>
                <a:tab pos="807720" algn="l"/>
              </a:tabLst>
            </a:pPr>
            <a:r>
              <a:rPr sz="2000" b="1" dirty="0">
                <a:latin typeface="Arial"/>
                <a:cs typeface="Arial"/>
              </a:rPr>
              <a:t>.	.	.</a:t>
            </a:r>
            <a:endParaRPr sz="2000">
              <a:latin typeface="Arial"/>
              <a:cs typeface="Arial"/>
            </a:endParaRPr>
          </a:p>
          <a:p>
            <a:pPr marL="12700">
              <a:lnSpc>
                <a:spcPct val="100000"/>
              </a:lnSpc>
              <a:spcBef>
                <a:spcPts val="1005"/>
              </a:spcBef>
            </a:pPr>
            <a:r>
              <a:rPr sz="2000" dirty="0">
                <a:latin typeface="Arial MT"/>
                <a:cs typeface="Arial MT"/>
              </a:rPr>
              <a:t>}</a:t>
            </a:r>
            <a:endParaRPr sz="2000">
              <a:latin typeface="Arial MT"/>
              <a:cs typeface="Arial MT"/>
            </a:endParaRPr>
          </a:p>
          <a:p>
            <a:pPr marL="12700">
              <a:lnSpc>
                <a:spcPct val="100000"/>
              </a:lnSpc>
              <a:spcBef>
                <a:spcPts val="1010"/>
              </a:spcBef>
            </a:pPr>
            <a:r>
              <a:rPr sz="2000" spc="5" dirty="0">
                <a:latin typeface="Arial MT"/>
                <a:cs typeface="Arial MT"/>
              </a:rPr>
              <a:t>else</a:t>
            </a:r>
            <a:endParaRPr sz="2000">
              <a:latin typeface="Arial MT"/>
              <a:cs typeface="Arial MT"/>
            </a:endParaRPr>
          </a:p>
          <a:p>
            <a:pPr marL="12700">
              <a:lnSpc>
                <a:spcPct val="100000"/>
              </a:lnSpc>
              <a:spcBef>
                <a:spcPts val="994"/>
              </a:spcBef>
            </a:pPr>
            <a:r>
              <a:rPr sz="2000" dirty="0">
                <a:latin typeface="Arial MT"/>
                <a:cs typeface="Arial MT"/>
              </a:rPr>
              <a:t>{</a:t>
            </a:r>
            <a:endParaRPr sz="2000">
              <a:latin typeface="Arial MT"/>
              <a:cs typeface="Arial MT"/>
            </a:endParaRPr>
          </a:p>
          <a:p>
            <a:pPr marL="375285">
              <a:lnSpc>
                <a:spcPct val="100000"/>
              </a:lnSpc>
              <a:spcBef>
                <a:spcPts val="1010"/>
              </a:spcBef>
              <a:tabLst>
                <a:tab pos="591185" algn="l"/>
                <a:tab pos="807720" algn="l"/>
              </a:tabLst>
            </a:pPr>
            <a:r>
              <a:rPr sz="2000" b="1" dirty="0">
                <a:latin typeface="Arial"/>
                <a:cs typeface="Arial"/>
              </a:rPr>
              <a:t>.	.	.</a:t>
            </a:r>
            <a:endParaRPr sz="2000">
              <a:latin typeface="Arial"/>
              <a:cs typeface="Arial"/>
            </a:endParaRPr>
          </a:p>
          <a:p>
            <a:pPr marL="375285">
              <a:lnSpc>
                <a:spcPct val="100000"/>
              </a:lnSpc>
              <a:spcBef>
                <a:spcPts val="1010"/>
              </a:spcBef>
              <a:tabLst>
                <a:tab pos="591185" algn="l"/>
                <a:tab pos="807720" algn="l"/>
              </a:tabLst>
            </a:pPr>
            <a:r>
              <a:rPr sz="2000" b="1" dirty="0">
                <a:latin typeface="Arial"/>
                <a:cs typeface="Arial"/>
              </a:rPr>
              <a:t>.	.	.</a:t>
            </a:r>
            <a:endParaRPr sz="2000">
              <a:latin typeface="Arial"/>
              <a:cs typeface="Arial"/>
            </a:endParaRPr>
          </a:p>
          <a:p>
            <a:pPr marL="12700">
              <a:lnSpc>
                <a:spcPct val="100000"/>
              </a:lnSpc>
              <a:spcBef>
                <a:spcPts val="1010"/>
              </a:spcBef>
            </a:pPr>
            <a:r>
              <a:rPr sz="2000" dirty="0">
                <a:latin typeface="Arial MT"/>
                <a:cs typeface="Arial MT"/>
              </a:rPr>
              <a:t>}</a:t>
            </a:r>
            <a:endParaRPr sz="2000">
              <a:latin typeface="Arial MT"/>
              <a:cs typeface="Arial MT"/>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4698" y="451485"/>
            <a:ext cx="2868295" cy="429895"/>
          </a:xfrm>
          <a:prstGeom prst="rect">
            <a:avLst/>
          </a:prstGeom>
        </p:spPr>
        <p:txBody>
          <a:bodyPr vert="horz" wrap="square" lIns="0" tIns="12700" rIns="0" bIns="0" rtlCol="0">
            <a:spAutoFit/>
          </a:bodyPr>
          <a:lstStyle/>
          <a:p>
            <a:pPr marL="12700">
              <a:lnSpc>
                <a:spcPct val="100000"/>
              </a:lnSpc>
              <a:spcBef>
                <a:spcPts val="100"/>
              </a:spcBef>
            </a:pPr>
            <a:r>
              <a:rPr dirty="0"/>
              <a:t>SIMT</a:t>
            </a:r>
            <a:r>
              <a:rPr spc="-165" dirty="0"/>
              <a:t> </a:t>
            </a:r>
            <a:r>
              <a:rPr dirty="0"/>
              <a:t>model</a:t>
            </a:r>
            <a:r>
              <a:rPr spc="-85" dirty="0"/>
              <a:t> </a:t>
            </a:r>
            <a:r>
              <a:rPr dirty="0"/>
              <a:t>issues</a:t>
            </a:r>
          </a:p>
        </p:txBody>
      </p:sp>
      <p:sp>
        <p:nvSpPr>
          <p:cNvPr id="3" name="object 3"/>
          <p:cNvSpPr txBox="1"/>
          <p:nvPr/>
        </p:nvSpPr>
        <p:spPr>
          <a:xfrm>
            <a:off x="1239113" y="1310996"/>
            <a:ext cx="2194560" cy="4353560"/>
          </a:xfrm>
          <a:prstGeom prst="rect">
            <a:avLst/>
          </a:prstGeom>
        </p:spPr>
        <p:txBody>
          <a:bodyPr vert="horz" wrap="square" lIns="0" tIns="140335" rIns="0" bIns="0" rtlCol="0">
            <a:spAutoFit/>
          </a:bodyPr>
          <a:lstStyle/>
          <a:p>
            <a:pPr marL="12700">
              <a:lnSpc>
                <a:spcPct val="100000"/>
              </a:lnSpc>
              <a:spcBef>
                <a:spcPts val="1105"/>
              </a:spcBef>
            </a:pPr>
            <a:r>
              <a:rPr sz="2000" spc="-5" dirty="0">
                <a:latin typeface="Arial MT"/>
                <a:cs typeface="Arial MT"/>
              </a:rPr>
              <a:t>if</a:t>
            </a:r>
            <a:r>
              <a:rPr sz="2000" spc="-90" dirty="0">
                <a:latin typeface="Arial MT"/>
                <a:cs typeface="Arial MT"/>
              </a:rPr>
              <a:t> </a:t>
            </a:r>
            <a:r>
              <a:rPr sz="2000" spc="10" dirty="0">
                <a:latin typeface="Arial MT"/>
                <a:cs typeface="Arial MT"/>
              </a:rPr>
              <a:t>(some_condition)</a:t>
            </a:r>
            <a:endParaRPr sz="2000">
              <a:latin typeface="Arial MT"/>
              <a:cs typeface="Arial MT"/>
            </a:endParaRPr>
          </a:p>
          <a:p>
            <a:pPr marL="12700">
              <a:lnSpc>
                <a:spcPct val="100000"/>
              </a:lnSpc>
              <a:spcBef>
                <a:spcPts val="1010"/>
              </a:spcBef>
            </a:pPr>
            <a:r>
              <a:rPr sz="2000" dirty="0">
                <a:latin typeface="Arial MT"/>
                <a:cs typeface="Arial MT"/>
              </a:rPr>
              <a:t>{</a:t>
            </a:r>
            <a:endParaRPr sz="2000">
              <a:latin typeface="Arial MT"/>
              <a:cs typeface="Arial MT"/>
            </a:endParaRPr>
          </a:p>
          <a:p>
            <a:pPr marL="375285">
              <a:lnSpc>
                <a:spcPct val="100000"/>
              </a:lnSpc>
              <a:spcBef>
                <a:spcPts val="1005"/>
              </a:spcBef>
              <a:tabLst>
                <a:tab pos="591185" algn="l"/>
                <a:tab pos="807720" algn="l"/>
              </a:tabLst>
            </a:pPr>
            <a:r>
              <a:rPr sz="2000" b="1" dirty="0">
                <a:latin typeface="Arial"/>
                <a:cs typeface="Arial"/>
              </a:rPr>
              <a:t>.	.	.</a:t>
            </a:r>
            <a:endParaRPr sz="2000">
              <a:latin typeface="Arial"/>
              <a:cs typeface="Arial"/>
            </a:endParaRPr>
          </a:p>
          <a:p>
            <a:pPr marL="375285">
              <a:lnSpc>
                <a:spcPct val="100000"/>
              </a:lnSpc>
              <a:spcBef>
                <a:spcPts val="1015"/>
              </a:spcBef>
              <a:tabLst>
                <a:tab pos="591185" algn="l"/>
                <a:tab pos="807720" algn="l"/>
              </a:tabLst>
            </a:pPr>
            <a:r>
              <a:rPr sz="2000" b="1" dirty="0">
                <a:latin typeface="Arial"/>
                <a:cs typeface="Arial"/>
              </a:rPr>
              <a:t>.	.	.</a:t>
            </a:r>
            <a:endParaRPr sz="2000">
              <a:latin typeface="Arial"/>
              <a:cs typeface="Arial"/>
            </a:endParaRPr>
          </a:p>
          <a:p>
            <a:pPr marL="12700">
              <a:lnSpc>
                <a:spcPct val="100000"/>
              </a:lnSpc>
              <a:spcBef>
                <a:spcPts val="1005"/>
              </a:spcBef>
            </a:pPr>
            <a:r>
              <a:rPr sz="2000" dirty="0">
                <a:latin typeface="Arial MT"/>
                <a:cs typeface="Arial MT"/>
              </a:rPr>
              <a:t>}</a:t>
            </a:r>
            <a:endParaRPr sz="2000">
              <a:latin typeface="Arial MT"/>
              <a:cs typeface="Arial MT"/>
            </a:endParaRPr>
          </a:p>
          <a:p>
            <a:pPr marL="12700">
              <a:lnSpc>
                <a:spcPct val="100000"/>
              </a:lnSpc>
              <a:spcBef>
                <a:spcPts val="1010"/>
              </a:spcBef>
            </a:pPr>
            <a:r>
              <a:rPr sz="2000" spc="5" dirty="0">
                <a:latin typeface="Arial MT"/>
                <a:cs typeface="Arial MT"/>
              </a:rPr>
              <a:t>else</a:t>
            </a:r>
            <a:endParaRPr sz="2000">
              <a:latin typeface="Arial MT"/>
              <a:cs typeface="Arial MT"/>
            </a:endParaRPr>
          </a:p>
          <a:p>
            <a:pPr marL="12700">
              <a:lnSpc>
                <a:spcPct val="100000"/>
              </a:lnSpc>
              <a:spcBef>
                <a:spcPts val="994"/>
              </a:spcBef>
            </a:pPr>
            <a:r>
              <a:rPr sz="2000" dirty="0">
                <a:latin typeface="Arial MT"/>
                <a:cs typeface="Arial MT"/>
              </a:rPr>
              <a:t>{</a:t>
            </a:r>
            <a:endParaRPr sz="2000">
              <a:latin typeface="Arial MT"/>
              <a:cs typeface="Arial MT"/>
            </a:endParaRPr>
          </a:p>
          <a:p>
            <a:pPr marL="375285">
              <a:lnSpc>
                <a:spcPct val="100000"/>
              </a:lnSpc>
              <a:spcBef>
                <a:spcPts val="1010"/>
              </a:spcBef>
              <a:tabLst>
                <a:tab pos="591185" algn="l"/>
                <a:tab pos="807720" algn="l"/>
              </a:tabLst>
            </a:pPr>
            <a:r>
              <a:rPr sz="2000" b="1" dirty="0">
                <a:latin typeface="Arial"/>
                <a:cs typeface="Arial"/>
              </a:rPr>
              <a:t>.	.	.</a:t>
            </a:r>
            <a:endParaRPr sz="2000">
              <a:latin typeface="Arial"/>
              <a:cs typeface="Arial"/>
            </a:endParaRPr>
          </a:p>
          <a:p>
            <a:pPr marL="375285">
              <a:lnSpc>
                <a:spcPct val="100000"/>
              </a:lnSpc>
              <a:spcBef>
                <a:spcPts val="1010"/>
              </a:spcBef>
              <a:tabLst>
                <a:tab pos="591185" algn="l"/>
                <a:tab pos="807720" algn="l"/>
              </a:tabLst>
            </a:pPr>
            <a:r>
              <a:rPr sz="2000" b="1" dirty="0">
                <a:latin typeface="Arial"/>
                <a:cs typeface="Arial"/>
              </a:rPr>
              <a:t>.	.	.</a:t>
            </a:r>
            <a:endParaRPr sz="2000">
              <a:latin typeface="Arial"/>
              <a:cs typeface="Arial"/>
            </a:endParaRPr>
          </a:p>
          <a:p>
            <a:pPr marL="12700">
              <a:lnSpc>
                <a:spcPct val="100000"/>
              </a:lnSpc>
              <a:spcBef>
                <a:spcPts val="1010"/>
              </a:spcBef>
            </a:pPr>
            <a:r>
              <a:rPr sz="2000" dirty="0">
                <a:latin typeface="Arial MT"/>
                <a:cs typeface="Arial MT"/>
              </a:rPr>
              <a:t>}</a:t>
            </a:r>
            <a:endParaRPr sz="2000">
              <a:latin typeface="Arial MT"/>
              <a:cs typeface="Arial MT"/>
            </a:endParaRPr>
          </a:p>
        </p:txBody>
      </p:sp>
      <p:grpSp>
        <p:nvGrpSpPr>
          <p:cNvPr id="4" name="object 4"/>
          <p:cNvGrpSpPr/>
          <p:nvPr/>
        </p:nvGrpSpPr>
        <p:grpSpPr>
          <a:xfrm>
            <a:off x="5100828" y="2103120"/>
            <a:ext cx="3368040" cy="2468880"/>
            <a:chOff x="5100828" y="2103120"/>
            <a:chExt cx="3368040" cy="2468880"/>
          </a:xfrm>
        </p:grpSpPr>
        <p:sp>
          <p:nvSpPr>
            <p:cNvPr id="5" name="object 5"/>
            <p:cNvSpPr/>
            <p:nvPr/>
          </p:nvSpPr>
          <p:spPr>
            <a:xfrm>
              <a:off x="5641848" y="2135124"/>
              <a:ext cx="0" cy="1039494"/>
            </a:xfrm>
            <a:custGeom>
              <a:avLst/>
              <a:gdLst/>
              <a:ahLst/>
              <a:cxnLst/>
              <a:rect l="l" t="t" r="r" b="b"/>
              <a:pathLst>
                <a:path h="1039494">
                  <a:moveTo>
                    <a:pt x="0" y="0"/>
                  </a:moveTo>
                  <a:lnTo>
                    <a:pt x="0" y="1039368"/>
                  </a:lnTo>
                </a:path>
              </a:pathLst>
            </a:custGeom>
            <a:ln w="18288">
              <a:solidFill>
                <a:srgbClr val="000000"/>
              </a:solidFill>
            </a:ln>
          </p:spPr>
          <p:txBody>
            <a:bodyPr wrap="square" lIns="0" tIns="0" rIns="0" bIns="0" rtlCol="0"/>
            <a:lstStyle/>
            <a:p>
              <a:endParaRPr/>
            </a:p>
          </p:txBody>
        </p:sp>
        <p:sp>
          <p:nvSpPr>
            <p:cNvPr id="6" name="object 6"/>
            <p:cNvSpPr/>
            <p:nvPr/>
          </p:nvSpPr>
          <p:spPr>
            <a:xfrm>
              <a:off x="5585460" y="3166872"/>
              <a:ext cx="113030" cy="170815"/>
            </a:xfrm>
            <a:custGeom>
              <a:avLst/>
              <a:gdLst/>
              <a:ahLst/>
              <a:cxnLst/>
              <a:rect l="l" t="t" r="r" b="b"/>
              <a:pathLst>
                <a:path w="113029" h="170814">
                  <a:moveTo>
                    <a:pt x="112775" y="0"/>
                  </a:moveTo>
                  <a:lnTo>
                    <a:pt x="0" y="0"/>
                  </a:lnTo>
                  <a:lnTo>
                    <a:pt x="55879" y="170687"/>
                  </a:lnTo>
                  <a:lnTo>
                    <a:pt x="112775" y="0"/>
                  </a:lnTo>
                  <a:close/>
                </a:path>
              </a:pathLst>
            </a:custGeom>
            <a:solidFill>
              <a:srgbClr val="000000"/>
            </a:solidFill>
          </p:spPr>
          <p:txBody>
            <a:bodyPr wrap="square" lIns="0" tIns="0" rIns="0" bIns="0" rtlCol="0"/>
            <a:lstStyle/>
            <a:p>
              <a:endParaRPr/>
            </a:p>
          </p:txBody>
        </p:sp>
        <p:sp>
          <p:nvSpPr>
            <p:cNvPr id="7" name="object 7"/>
            <p:cNvSpPr/>
            <p:nvPr/>
          </p:nvSpPr>
          <p:spPr>
            <a:xfrm>
              <a:off x="5942076" y="2130552"/>
              <a:ext cx="0" cy="1041400"/>
            </a:xfrm>
            <a:custGeom>
              <a:avLst/>
              <a:gdLst/>
              <a:ahLst/>
              <a:cxnLst/>
              <a:rect l="l" t="t" r="r" b="b"/>
              <a:pathLst>
                <a:path h="1041400">
                  <a:moveTo>
                    <a:pt x="0" y="0"/>
                  </a:moveTo>
                  <a:lnTo>
                    <a:pt x="0" y="1040891"/>
                  </a:lnTo>
                </a:path>
              </a:pathLst>
            </a:custGeom>
            <a:ln w="18288">
              <a:solidFill>
                <a:srgbClr val="000000"/>
              </a:solidFill>
            </a:ln>
          </p:spPr>
          <p:txBody>
            <a:bodyPr wrap="square" lIns="0" tIns="0" rIns="0" bIns="0" rtlCol="0"/>
            <a:lstStyle/>
            <a:p>
              <a:endParaRPr/>
            </a:p>
          </p:txBody>
        </p:sp>
        <p:sp>
          <p:nvSpPr>
            <p:cNvPr id="8" name="object 8"/>
            <p:cNvSpPr/>
            <p:nvPr/>
          </p:nvSpPr>
          <p:spPr>
            <a:xfrm>
              <a:off x="5885688" y="3163824"/>
              <a:ext cx="114300" cy="170815"/>
            </a:xfrm>
            <a:custGeom>
              <a:avLst/>
              <a:gdLst/>
              <a:ahLst/>
              <a:cxnLst/>
              <a:rect l="l" t="t" r="r" b="b"/>
              <a:pathLst>
                <a:path w="114300" h="170814">
                  <a:moveTo>
                    <a:pt x="114300" y="0"/>
                  </a:moveTo>
                  <a:lnTo>
                    <a:pt x="0" y="0"/>
                  </a:lnTo>
                  <a:lnTo>
                    <a:pt x="57150" y="170687"/>
                  </a:lnTo>
                  <a:lnTo>
                    <a:pt x="114300" y="0"/>
                  </a:lnTo>
                  <a:close/>
                </a:path>
              </a:pathLst>
            </a:custGeom>
            <a:solidFill>
              <a:srgbClr val="000000"/>
            </a:solidFill>
          </p:spPr>
          <p:txBody>
            <a:bodyPr wrap="square" lIns="0" tIns="0" rIns="0" bIns="0" rtlCol="0"/>
            <a:lstStyle/>
            <a:p>
              <a:endParaRPr/>
            </a:p>
          </p:txBody>
        </p:sp>
        <p:sp>
          <p:nvSpPr>
            <p:cNvPr id="9" name="object 9"/>
            <p:cNvSpPr/>
            <p:nvPr/>
          </p:nvSpPr>
          <p:spPr>
            <a:xfrm>
              <a:off x="6544056" y="2124456"/>
              <a:ext cx="0" cy="1038225"/>
            </a:xfrm>
            <a:custGeom>
              <a:avLst/>
              <a:gdLst/>
              <a:ahLst/>
              <a:cxnLst/>
              <a:rect l="l" t="t" r="r" b="b"/>
              <a:pathLst>
                <a:path h="1038225">
                  <a:moveTo>
                    <a:pt x="0" y="0"/>
                  </a:moveTo>
                  <a:lnTo>
                    <a:pt x="0" y="1037844"/>
                  </a:lnTo>
                </a:path>
              </a:pathLst>
            </a:custGeom>
            <a:ln w="18288">
              <a:solidFill>
                <a:srgbClr val="000000"/>
              </a:solidFill>
            </a:ln>
          </p:spPr>
          <p:txBody>
            <a:bodyPr wrap="square" lIns="0" tIns="0" rIns="0" bIns="0" rtlCol="0"/>
            <a:lstStyle/>
            <a:p>
              <a:endParaRPr/>
            </a:p>
          </p:txBody>
        </p:sp>
        <p:sp>
          <p:nvSpPr>
            <p:cNvPr id="10" name="object 10"/>
            <p:cNvSpPr/>
            <p:nvPr/>
          </p:nvSpPr>
          <p:spPr>
            <a:xfrm>
              <a:off x="6486144" y="3154680"/>
              <a:ext cx="116205" cy="170815"/>
            </a:xfrm>
            <a:custGeom>
              <a:avLst/>
              <a:gdLst/>
              <a:ahLst/>
              <a:cxnLst/>
              <a:rect l="l" t="t" r="r" b="b"/>
              <a:pathLst>
                <a:path w="116204" h="170814">
                  <a:moveTo>
                    <a:pt x="115824" y="0"/>
                  </a:moveTo>
                  <a:lnTo>
                    <a:pt x="0" y="0"/>
                  </a:lnTo>
                  <a:lnTo>
                    <a:pt x="57911" y="170687"/>
                  </a:lnTo>
                  <a:lnTo>
                    <a:pt x="115824" y="0"/>
                  </a:lnTo>
                  <a:close/>
                </a:path>
              </a:pathLst>
            </a:custGeom>
            <a:solidFill>
              <a:srgbClr val="000000"/>
            </a:solidFill>
          </p:spPr>
          <p:txBody>
            <a:bodyPr wrap="square" lIns="0" tIns="0" rIns="0" bIns="0" rtlCol="0"/>
            <a:lstStyle/>
            <a:p>
              <a:endParaRPr/>
            </a:p>
          </p:txBody>
        </p:sp>
        <p:sp>
          <p:nvSpPr>
            <p:cNvPr id="11" name="object 11"/>
            <p:cNvSpPr/>
            <p:nvPr/>
          </p:nvSpPr>
          <p:spPr>
            <a:xfrm>
              <a:off x="7146036" y="2115312"/>
              <a:ext cx="0" cy="1039494"/>
            </a:xfrm>
            <a:custGeom>
              <a:avLst/>
              <a:gdLst/>
              <a:ahLst/>
              <a:cxnLst/>
              <a:rect l="l" t="t" r="r" b="b"/>
              <a:pathLst>
                <a:path h="1039494">
                  <a:moveTo>
                    <a:pt x="0" y="0"/>
                  </a:moveTo>
                  <a:lnTo>
                    <a:pt x="0" y="1039368"/>
                  </a:lnTo>
                </a:path>
              </a:pathLst>
            </a:custGeom>
            <a:ln w="18288">
              <a:solidFill>
                <a:srgbClr val="000000"/>
              </a:solidFill>
            </a:ln>
          </p:spPr>
          <p:txBody>
            <a:bodyPr wrap="square" lIns="0" tIns="0" rIns="0" bIns="0" rtlCol="0"/>
            <a:lstStyle/>
            <a:p>
              <a:endParaRPr/>
            </a:p>
          </p:txBody>
        </p:sp>
        <p:sp>
          <p:nvSpPr>
            <p:cNvPr id="12" name="object 12"/>
            <p:cNvSpPr/>
            <p:nvPr/>
          </p:nvSpPr>
          <p:spPr>
            <a:xfrm>
              <a:off x="7088124" y="3147060"/>
              <a:ext cx="114300" cy="170815"/>
            </a:xfrm>
            <a:custGeom>
              <a:avLst/>
              <a:gdLst/>
              <a:ahLst/>
              <a:cxnLst/>
              <a:rect l="l" t="t" r="r" b="b"/>
              <a:pathLst>
                <a:path w="114300" h="170814">
                  <a:moveTo>
                    <a:pt x="114300" y="0"/>
                  </a:moveTo>
                  <a:lnTo>
                    <a:pt x="0" y="0"/>
                  </a:lnTo>
                  <a:lnTo>
                    <a:pt x="57150" y="170687"/>
                  </a:lnTo>
                  <a:lnTo>
                    <a:pt x="114300" y="0"/>
                  </a:lnTo>
                  <a:close/>
                </a:path>
              </a:pathLst>
            </a:custGeom>
            <a:solidFill>
              <a:srgbClr val="000000"/>
            </a:solidFill>
          </p:spPr>
          <p:txBody>
            <a:bodyPr wrap="square" lIns="0" tIns="0" rIns="0" bIns="0" rtlCol="0"/>
            <a:lstStyle/>
            <a:p>
              <a:endParaRPr/>
            </a:p>
          </p:txBody>
        </p:sp>
        <p:sp>
          <p:nvSpPr>
            <p:cNvPr id="13" name="object 13"/>
            <p:cNvSpPr/>
            <p:nvPr/>
          </p:nvSpPr>
          <p:spPr>
            <a:xfrm>
              <a:off x="8046720" y="2103120"/>
              <a:ext cx="0" cy="1039494"/>
            </a:xfrm>
            <a:custGeom>
              <a:avLst/>
              <a:gdLst/>
              <a:ahLst/>
              <a:cxnLst/>
              <a:rect l="l" t="t" r="r" b="b"/>
              <a:pathLst>
                <a:path h="1039494">
                  <a:moveTo>
                    <a:pt x="0" y="0"/>
                  </a:moveTo>
                  <a:lnTo>
                    <a:pt x="0" y="1039368"/>
                  </a:lnTo>
                </a:path>
              </a:pathLst>
            </a:custGeom>
            <a:ln w="18288">
              <a:solidFill>
                <a:srgbClr val="000000"/>
              </a:solidFill>
            </a:ln>
          </p:spPr>
          <p:txBody>
            <a:bodyPr wrap="square" lIns="0" tIns="0" rIns="0" bIns="0" rtlCol="0"/>
            <a:lstStyle/>
            <a:p>
              <a:endParaRPr/>
            </a:p>
          </p:txBody>
        </p:sp>
        <p:sp>
          <p:nvSpPr>
            <p:cNvPr id="14" name="object 14"/>
            <p:cNvSpPr/>
            <p:nvPr/>
          </p:nvSpPr>
          <p:spPr>
            <a:xfrm>
              <a:off x="7990332" y="3136392"/>
              <a:ext cx="114300" cy="170815"/>
            </a:xfrm>
            <a:custGeom>
              <a:avLst/>
              <a:gdLst/>
              <a:ahLst/>
              <a:cxnLst/>
              <a:rect l="l" t="t" r="r" b="b"/>
              <a:pathLst>
                <a:path w="114300" h="170814">
                  <a:moveTo>
                    <a:pt x="114300" y="0"/>
                  </a:moveTo>
                  <a:lnTo>
                    <a:pt x="0" y="0"/>
                  </a:lnTo>
                  <a:lnTo>
                    <a:pt x="56642" y="170688"/>
                  </a:lnTo>
                  <a:lnTo>
                    <a:pt x="114300" y="0"/>
                  </a:lnTo>
                  <a:close/>
                </a:path>
              </a:pathLst>
            </a:custGeom>
            <a:solidFill>
              <a:srgbClr val="000000"/>
            </a:solidFill>
          </p:spPr>
          <p:txBody>
            <a:bodyPr wrap="square" lIns="0" tIns="0" rIns="0" bIns="0" rtlCol="0"/>
            <a:lstStyle/>
            <a:p>
              <a:endParaRPr/>
            </a:p>
          </p:txBody>
        </p:sp>
        <p:sp>
          <p:nvSpPr>
            <p:cNvPr id="15" name="object 15"/>
            <p:cNvSpPr/>
            <p:nvPr/>
          </p:nvSpPr>
          <p:spPr>
            <a:xfrm>
              <a:off x="5100828" y="2104644"/>
              <a:ext cx="3368040" cy="0"/>
            </a:xfrm>
            <a:custGeom>
              <a:avLst/>
              <a:gdLst/>
              <a:ahLst/>
              <a:cxnLst/>
              <a:rect l="l" t="t" r="r" b="b"/>
              <a:pathLst>
                <a:path w="3368040">
                  <a:moveTo>
                    <a:pt x="0" y="0"/>
                  </a:moveTo>
                  <a:lnTo>
                    <a:pt x="3368040" y="0"/>
                  </a:lnTo>
                </a:path>
              </a:pathLst>
            </a:custGeom>
            <a:ln w="3175">
              <a:solidFill>
                <a:srgbClr val="000000"/>
              </a:solidFill>
              <a:prstDash val="sysDot"/>
            </a:ln>
          </p:spPr>
          <p:txBody>
            <a:bodyPr wrap="square" lIns="0" tIns="0" rIns="0" bIns="0" rtlCol="0"/>
            <a:lstStyle/>
            <a:p>
              <a:endParaRPr/>
            </a:p>
          </p:txBody>
        </p:sp>
        <p:sp>
          <p:nvSpPr>
            <p:cNvPr id="16" name="object 16"/>
            <p:cNvSpPr/>
            <p:nvPr/>
          </p:nvSpPr>
          <p:spPr>
            <a:xfrm>
              <a:off x="6242304" y="3358896"/>
              <a:ext cx="0" cy="1041400"/>
            </a:xfrm>
            <a:custGeom>
              <a:avLst/>
              <a:gdLst/>
              <a:ahLst/>
              <a:cxnLst/>
              <a:rect l="l" t="t" r="r" b="b"/>
              <a:pathLst>
                <a:path h="1041400">
                  <a:moveTo>
                    <a:pt x="0" y="0"/>
                  </a:moveTo>
                  <a:lnTo>
                    <a:pt x="0" y="1040892"/>
                  </a:lnTo>
                </a:path>
              </a:pathLst>
            </a:custGeom>
            <a:ln w="18288">
              <a:solidFill>
                <a:srgbClr val="000000"/>
              </a:solidFill>
            </a:ln>
          </p:spPr>
          <p:txBody>
            <a:bodyPr wrap="square" lIns="0" tIns="0" rIns="0" bIns="0" rtlCol="0"/>
            <a:lstStyle/>
            <a:p>
              <a:endParaRPr/>
            </a:p>
          </p:txBody>
        </p:sp>
        <p:sp>
          <p:nvSpPr>
            <p:cNvPr id="17" name="object 17"/>
            <p:cNvSpPr/>
            <p:nvPr/>
          </p:nvSpPr>
          <p:spPr>
            <a:xfrm>
              <a:off x="6185916" y="4392168"/>
              <a:ext cx="114300" cy="170815"/>
            </a:xfrm>
            <a:custGeom>
              <a:avLst/>
              <a:gdLst/>
              <a:ahLst/>
              <a:cxnLst/>
              <a:rect l="l" t="t" r="r" b="b"/>
              <a:pathLst>
                <a:path w="114300" h="170814">
                  <a:moveTo>
                    <a:pt x="114300" y="0"/>
                  </a:moveTo>
                  <a:lnTo>
                    <a:pt x="0" y="0"/>
                  </a:lnTo>
                  <a:lnTo>
                    <a:pt x="56642" y="170687"/>
                  </a:lnTo>
                  <a:lnTo>
                    <a:pt x="114300" y="0"/>
                  </a:lnTo>
                  <a:close/>
                </a:path>
              </a:pathLst>
            </a:custGeom>
            <a:solidFill>
              <a:srgbClr val="000000"/>
            </a:solidFill>
          </p:spPr>
          <p:txBody>
            <a:bodyPr wrap="square" lIns="0" tIns="0" rIns="0" bIns="0" rtlCol="0"/>
            <a:lstStyle/>
            <a:p>
              <a:endParaRPr/>
            </a:p>
          </p:txBody>
        </p:sp>
        <p:sp>
          <p:nvSpPr>
            <p:cNvPr id="18" name="object 18"/>
            <p:cNvSpPr/>
            <p:nvPr/>
          </p:nvSpPr>
          <p:spPr>
            <a:xfrm>
              <a:off x="6844284" y="3352800"/>
              <a:ext cx="0" cy="1039494"/>
            </a:xfrm>
            <a:custGeom>
              <a:avLst/>
              <a:gdLst/>
              <a:ahLst/>
              <a:cxnLst/>
              <a:rect l="l" t="t" r="r" b="b"/>
              <a:pathLst>
                <a:path h="1039495">
                  <a:moveTo>
                    <a:pt x="0" y="0"/>
                  </a:moveTo>
                  <a:lnTo>
                    <a:pt x="0" y="1039367"/>
                  </a:lnTo>
                </a:path>
              </a:pathLst>
            </a:custGeom>
            <a:ln w="18288">
              <a:solidFill>
                <a:srgbClr val="000000"/>
              </a:solidFill>
            </a:ln>
          </p:spPr>
          <p:txBody>
            <a:bodyPr wrap="square" lIns="0" tIns="0" rIns="0" bIns="0" rtlCol="0"/>
            <a:lstStyle/>
            <a:p>
              <a:endParaRPr/>
            </a:p>
          </p:txBody>
        </p:sp>
        <p:sp>
          <p:nvSpPr>
            <p:cNvPr id="19" name="object 19"/>
            <p:cNvSpPr/>
            <p:nvPr/>
          </p:nvSpPr>
          <p:spPr>
            <a:xfrm>
              <a:off x="6787896" y="4384548"/>
              <a:ext cx="114300" cy="170815"/>
            </a:xfrm>
            <a:custGeom>
              <a:avLst/>
              <a:gdLst/>
              <a:ahLst/>
              <a:cxnLst/>
              <a:rect l="l" t="t" r="r" b="b"/>
              <a:pathLst>
                <a:path w="114300" h="170814">
                  <a:moveTo>
                    <a:pt x="114300" y="0"/>
                  </a:moveTo>
                  <a:lnTo>
                    <a:pt x="0" y="0"/>
                  </a:lnTo>
                  <a:lnTo>
                    <a:pt x="56642" y="170687"/>
                  </a:lnTo>
                  <a:lnTo>
                    <a:pt x="114300" y="0"/>
                  </a:lnTo>
                  <a:close/>
                </a:path>
              </a:pathLst>
            </a:custGeom>
            <a:solidFill>
              <a:srgbClr val="000000"/>
            </a:solidFill>
          </p:spPr>
          <p:txBody>
            <a:bodyPr wrap="square" lIns="0" tIns="0" rIns="0" bIns="0" rtlCol="0"/>
            <a:lstStyle/>
            <a:p>
              <a:endParaRPr/>
            </a:p>
          </p:txBody>
        </p:sp>
        <p:sp>
          <p:nvSpPr>
            <p:cNvPr id="20" name="object 20"/>
            <p:cNvSpPr/>
            <p:nvPr/>
          </p:nvSpPr>
          <p:spPr>
            <a:xfrm>
              <a:off x="7446264" y="3345180"/>
              <a:ext cx="0" cy="1039494"/>
            </a:xfrm>
            <a:custGeom>
              <a:avLst/>
              <a:gdLst/>
              <a:ahLst/>
              <a:cxnLst/>
              <a:rect l="l" t="t" r="r" b="b"/>
              <a:pathLst>
                <a:path h="1039495">
                  <a:moveTo>
                    <a:pt x="0" y="0"/>
                  </a:moveTo>
                  <a:lnTo>
                    <a:pt x="0" y="1039367"/>
                  </a:lnTo>
                </a:path>
              </a:pathLst>
            </a:custGeom>
            <a:ln w="18288">
              <a:solidFill>
                <a:srgbClr val="000000"/>
              </a:solidFill>
            </a:ln>
          </p:spPr>
          <p:txBody>
            <a:bodyPr wrap="square" lIns="0" tIns="0" rIns="0" bIns="0" rtlCol="0"/>
            <a:lstStyle/>
            <a:p>
              <a:endParaRPr/>
            </a:p>
          </p:txBody>
        </p:sp>
        <p:sp>
          <p:nvSpPr>
            <p:cNvPr id="21" name="object 21"/>
            <p:cNvSpPr/>
            <p:nvPr/>
          </p:nvSpPr>
          <p:spPr>
            <a:xfrm>
              <a:off x="7389876" y="4376927"/>
              <a:ext cx="113030" cy="170815"/>
            </a:xfrm>
            <a:custGeom>
              <a:avLst/>
              <a:gdLst/>
              <a:ahLst/>
              <a:cxnLst/>
              <a:rect l="l" t="t" r="r" b="b"/>
              <a:pathLst>
                <a:path w="113029" h="170814">
                  <a:moveTo>
                    <a:pt x="112775" y="0"/>
                  </a:moveTo>
                  <a:lnTo>
                    <a:pt x="0" y="0"/>
                  </a:lnTo>
                  <a:lnTo>
                    <a:pt x="55879" y="170687"/>
                  </a:lnTo>
                  <a:lnTo>
                    <a:pt x="112775" y="0"/>
                  </a:lnTo>
                  <a:close/>
                </a:path>
              </a:pathLst>
            </a:custGeom>
            <a:solidFill>
              <a:srgbClr val="000000"/>
            </a:solidFill>
          </p:spPr>
          <p:txBody>
            <a:bodyPr wrap="square" lIns="0" tIns="0" rIns="0" bIns="0" rtlCol="0"/>
            <a:lstStyle/>
            <a:p>
              <a:endParaRPr/>
            </a:p>
          </p:txBody>
        </p:sp>
        <p:sp>
          <p:nvSpPr>
            <p:cNvPr id="22" name="object 22"/>
            <p:cNvSpPr/>
            <p:nvPr/>
          </p:nvSpPr>
          <p:spPr>
            <a:xfrm>
              <a:off x="7746492" y="3340608"/>
              <a:ext cx="0" cy="1039494"/>
            </a:xfrm>
            <a:custGeom>
              <a:avLst/>
              <a:gdLst/>
              <a:ahLst/>
              <a:cxnLst/>
              <a:rect l="l" t="t" r="r" b="b"/>
              <a:pathLst>
                <a:path h="1039495">
                  <a:moveTo>
                    <a:pt x="0" y="0"/>
                  </a:moveTo>
                  <a:lnTo>
                    <a:pt x="0" y="1039368"/>
                  </a:lnTo>
                </a:path>
              </a:pathLst>
            </a:custGeom>
            <a:ln w="18288">
              <a:solidFill>
                <a:srgbClr val="000000"/>
              </a:solidFill>
            </a:ln>
          </p:spPr>
          <p:txBody>
            <a:bodyPr wrap="square" lIns="0" tIns="0" rIns="0" bIns="0" rtlCol="0"/>
            <a:lstStyle/>
            <a:p>
              <a:endParaRPr/>
            </a:p>
          </p:txBody>
        </p:sp>
        <p:sp>
          <p:nvSpPr>
            <p:cNvPr id="23" name="object 23"/>
            <p:cNvSpPr/>
            <p:nvPr/>
          </p:nvSpPr>
          <p:spPr>
            <a:xfrm>
              <a:off x="7690104" y="4372355"/>
              <a:ext cx="114300" cy="170815"/>
            </a:xfrm>
            <a:custGeom>
              <a:avLst/>
              <a:gdLst/>
              <a:ahLst/>
              <a:cxnLst/>
              <a:rect l="l" t="t" r="r" b="b"/>
              <a:pathLst>
                <a:path w="114300" h="170814">
                  <a:moveTo>
                    <a:pt x="114300" y="0"/>
                  </a:moveTo>
                  <a:lnTo>
                    <a:pt x="0" y="0"/>
                  </a:lnTo>
                  <a:lnTo>
                    <a:pt x="57150" y="170687"/>
                  </a:lnTo>
                  <a:lnTo>
                    <a:pt x="114300" y="0"/>
                  </a:lnTo>
                  <a:close/>
                </a:path>
              </a:pathLst>
            </a:custGeom>
            <a:solidFill>
              <a:srgbClr val="000000"/>
            </a:solidFill>
          </p:spPr>
          <p:txBody>
            <a:bodyPr wrap="square" lIns="0" tIns="0" rIns="0" bIns="0" rtlCol="0"/>
            <a:lstStyle/>
            <a:p>
              <a:endParaRPr/>
            </a:p>
          </p:txBody>
        </p:sp>
        <p:sp>
          <p:nvSpPr>
            <p:cNvPr id="24" name="object 24"/>
            <p:cNvSpPr/>
            <p:nvPr/>
          </p:nvSpPr>
          <p:spPr>
            <a:xfrm>
              <a:off x="5100828" y="3337560"/>
              <a:ext cx="3368040" cy="1233170"/>
            </a:xfrm>
            <a:custGeom>
              <a:avLst/>
              <a:gdLst/>
              <a:ahLst/>
              <a:cxnLst/>
              <a:rect l="l" t="t" r="r" b="b"/>
              <a:pathLst>
                <a:path w="3368040" h="1233170">
                  <a:moveTo>
                    <a:pt x="0" y="0"/>
                  </a:moveTo>
                  <a:lnTo>
                    <a:pt x="3368040" y="0"/>
                  </a:lnTo>
                </a:path>
                <a:path w="3368040" h="1233170">
                  <a:moveTo>
                    <a:pt x="0" y="1232916"/>
                  </a:moveTo>
                  <a:lnTo>
                    <a:pt x="3368040" y="1232916"/>
                  </a:lnTo>
                </a:path>
              </a:pathLst>
            </a:custGeom>
            <a:ln w="3175">
              <a:solidFill>
                <a:srgbClr val="000000"/>
              </a:solidFill>
              <a:prstDash val="sysDot"/>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4698" y="451485"/>
            <a:ext cx="2868295" cy="429895"/>
          </a:xfrm>
          <a:prstGeom prst="rect">
            <a:avLst/>
          </a:prstGeom>
        </p:spPr>
        <p:txBody>
          <a:bodyPr vert="horz" wrap="square" lIns="0" tIns="12700" rIns="0" bIns="0" rtlCol="0">
            <a:spAutoFit/>
          </a:bodyPr>
          <a:lstStyle/>
          <a:p>
            <a:pPr marL="12700">
              <a:lnSpc>
                <a:spcPct val="100000"/>
              </a:lnSpc>
              <a:spcBef>
                <a:spcPts val="100"/>
              </a:spcBef>
            </a:pPr>
            <a:r>
              <a:rPr dirty="0"/>
              <a:t>SIMT</a:t>
            </a:r>
            <a:r>
              <a:rPr spc="-165" dirty="0"/>
              <a:t> </a:t>
            </a:r>
            <a:r>
              <a:rPr dirty="0"/>
              <a:t>Model</a:t>
            </a:r>
            <a:r>
              <a:rPr spc="-85" dirty="0"/>
              <a:t> </a:t>
            </a:r>
            <a:r>
              <a:rPr dirty="0"/>
              <a:t>issues</a:t>
            </a:r>
          </a:p>
        </p:txBody>
      </p:sp>
      <p:sp>
        <p:nvSpPr>
          <p:cNvPr id="3" name="object 3"/>
          <p:cNvSpPr txBox="1"/>
          <p:nvPr/>
        </p:nvSpPr>
        <p:spPr>
          <a:xfrm>
            <a:off x="1239113" y="1315110"/>
            <a:ext cx="6176645" cy="3856354"/>
          </a:xfrm>
          <a:prstGeom prst="rect">
            <a:avLst/>
          </a:prstGeom>
        </p:spPr>
        <p:txBody>
          <a:bodyPr vert="horz" wrap="square" lIns="0" tIns="130810" rIns="0" bIns="0" rtlCol="0">
            <a:spAutoFit/>
          </a:bodyPr>
          <a:lstStyle/>
          <a:p>
            <a:pPr marL="12700">
              <a:lnSpc>
                <a:spcPct val="100000"/>
              </a:lnSpc>
              <a:spcBef>
                <a:spcPts val="1030"/>
              </a:spcBef>
            </a:pPr>
            <a:r>
              <a:rPr sz="2350" spc="5" dirty="0">
                <a:latin typeface="Arial MT"/>
                <a:cs typeface="Arial MT"/>
              </a:rPr>
              <a:t>for</a:t>
            </a:r>
            <a:r>
              <a:rPr sz="2350" spc="-5" dirty="0">
                <a:latin typeface="Arial MT"/>
                <a:cs typeface="Arial MT"/>
              </a:rPr>
              <a:t> </a:t>
            </a:r>
            <a:r>
              <a:rPr sz="2350" spc="10" dirty="0">
                <a:latin typeface="Arial MT"/>
                <a:cs typeface="Arial MT"/>
              </a:rPr>
              <a:t>(“n”</a:t>
            </a:r>
            <a:r>
              <a:rPr sz="2350" spc="-15" dirty="0">
                <a:latin typeface="Arial MT"/>
                <a:cs typeface="Arial MT"/>
              </a:rPr>
              <a:t> </a:t>
            </a:r>
            <a:r>
              <a:rPr sz="2350" spc="10" dirty="0">
                <a:latin typeface="Arial MT"/>
                <a:cs typeface="Arial MT"/>
              </a:rPr>
              <a:t>number</a:t>
            </a:r>
            <a:r>
              <a:rPr sz="2350" spc="35" dirty="0">
                <a:latin typeface="Arial MT"/>
                <a:cs typeface="Arial MT"/>
              </a:rPr>
              <a:t> </a:t>
            </a:r>
            <a:r>
              <a:rPr sz="2350" spc="5" dirty="0">
                <a:latin typeface="Arial MT"/>
                <a:cs typeface="Arial MT"/>
              </a:rPr>
              <a:t>of</a:t>
            </a:r>
            <a:r>
              <a:rPr sz="2350" spc="-5" dirty="0">
                <a:latin typeface="Arial MT"/>
                <a:cs typeface="Arial MT"/>
              </a:rPr>
              <a:t> </a:t>
            </a:r>
            <a:r>
              <a:rPr sz="2350" spc="10" dirty="0">
                <a:latin typeface="Arial MT"/>
                <a:cs typeface="Arial MT"/>
              </a:rPr>
              <a:t>threads)</a:t>
            </a:r>
            <a:endParaRPr sz="2350">
              <a:latin typeface="Arial MT"/>
              <a:cs typeface="Arial MT"/>
            </a:endParaRPr>
          </a:p>
          <a:p>
            <a:pPr marL="12700">
              <a:lnSpc>
                <a:spcPct val="100000"/>
              </a:lnSpc>
              <a:spcBef>
                <a:spcPts val="940"/>
              </a:spcBef>
            </a:pPr>
            <a:r>
              <a:rPr sz="2350" spc="5" dirty="0">
                <a:latin typeface="Arial MT"/>
                <a:cs typeface="Arial MT"/>
              </a:rPr>
              <a:t>{</a:t>
            </a:r>
            <a:endParaRPr sz="2350">
              <a:latin typeface="Arial MT"/>
              <a:cs typeface="Arial MT"/>
            </a:endParaRPr>
          </a:p>
          <a:p>
            <a:pPr marL="431800">
              <a:lnSpc>
                <a:spcPct val="100000"/>
              </a:lnSpc>
              <a:spcBef>
                <a:spcPts val="935"/>
              </a:spcBef>
            </a:pPr>
            <a:r>
              <a:rPr sz="2350" spc="5" dirty="0">
                <a:latin typeface="Arial MT"/>
                <a:cs typeface="Arial MT"/>
              </a:rPr>
              <a:t>for</a:t>
            </a:r>
            <a:r>
              <a:rPr sz="2350" spc="-35" dirty="0">
                <a:latin typeface="Arial MT"/>
                <a:cs typeface="Arial MT"/>
              </a:rPr>
              <a:t> </a:t>
            </a:r>
            <a:r>
              <a:rPr sz="2350" spc="10" dirty="0">
                <a:latin typeface="Arial MT"/>
                <a:cs typeface="Arial MT"/>
              </a:rPr>
              <a:t>(“m”</a:t>
            </a:r>
            <a:r>
              <a:rPr sz="2350" spc="-15" dirty="0">
                <a:latin typeface="Arial MT"/>
                <a:cs typeface="Arial MT"/>
              </a:rPr>
              <a:t> </a:t>
            </a:r>
            <a:r>
              <a:rPr sz="2350" spc="10" dirty="0">
                <a:latin typeface="Arial MT"/>
                <a:cs typeface="Arial MT"/>
              </a:rPr>
              <a:t>iterations)</a:t>
            </a:r>
            <a:endParaRPr sz="2350">
              <a:latin typeface="Arial MT"/>
              <a:cs typeface="Arial MT"/>
            </a:endParaRPr>
          </a:p>
          <a:p>
            <a:pPr marL="431800">
              <a:lnSpc>
                <a:spcPct val="100000"/>
              </a:lnSpc>
              <a:spcBef>
                <a:spcPts val="935"/>
              </a:spcBef>
            </a:pPr>
            <a:r>
              <a:rPr sz="2350" spc="5" dirty="0">
                <a:latin typeface="Arial MT"/>
                <a:cs typeface="Arial MT"/>
              </a:rPr>
              <a:t>{</a:t>
            </a:r>
            <a:endParaRPr sz="2350">
              <a:latin typeface="Arial MT"/>
              <a:cs typeface="Arial MT"/>
            </a:endParaRPr>
          </a:p>
          <a:p>
            <a:pPr>
              <a:lnSpc>
                <a:spcPct val="100000"/>
              </a:lnSpc>
            </a:pPr>
            <a:endParaRPr sz="2600">
              <a:latin typeface="Arial MT"/>
              <a:cs typeface="Arial MT"/>
            </a:endParaRPr>
          </a:p>
          <a:p>
            <a:pPr marL="516890">
              <a:lnSpc>
                <a:spcPct val="100000"/>
              </a:lnSpc>
              <a:spcBef>
                <a:spcPts val="1814"/>
              </a:spcBef>
            </a:pPr>
            <a:r>
              <a:rPr sz="2350" spc="5" dirty="0">
                <a:latin typeface="Arial MT"/>
                <a:cs typeface="Arial MT"/>
              </a:rPr>
              <a:t>}</a:t>
            </a:r>
            <a:endParaRPr sz="2350">
              <a:latin typeface="Arial MT"/>
              <a:cs typeface="Arial MT"/>
            </a:endParaRPr>
          </a:p>
          <a:p>
            <a:pPr marL="12700">
              <a:lnSpc>
                <a:spcPct val="100000"/>
              </a:lnSpc>
              <a:spcBef>
                <a:spcPts val="940"/>
              </a:spcBef>
            </a:pPr>
            <a:r>
              <a:rPr sz="2350" spc="5" dirty="0">
                <a:latin typeface="Arial MT"/>
                <a:cs typeface="Arial MT"/>
              </a:rPr>
              <a:t>}</a:t>
            </a:r>
            <a:endParaRPr sz="2350">
              <a:latin typeface="Arial MT"/>
              <a:cs typeface="Arial MT"/>
            </a:endParaRPr>
          </a:p>
          <a:p>
            <a:pPr marL="12700">
              <a:lnSpc>
                <a:spcPct val="100000"/>
              </a:lnSpc>
              <a:spcBef>
                <a:spcPts val="935"/>
              </a:spcBef>
            </a:pPr>
            <a:r>
              <a:rPr sz="2350" spc="15" dirty="0">
                <a:latin typeface="Arial MT"/>
                <a:cs typeface="Arial MT"/>
              </a:rPr>
              <a:t>What</a:t>
            </a:r>
            <a:r>
              <a:rPr sz="2350" spc="35" dirty="0">
                <a:latin typeface="Arial MT"/>
                <a:cs typeface="Arial MT"/>
              </a:rPr>
              <a:t> </a:t>
            </a:r>
            <a:r>
              <a:rPr sz="2350" spc="5" dirty="0">
                <a:latin typeface="Arial MT"/>
                <a:cs typeface="Arial MT"/>
              </a:rPr>
              <a:t>if</a:t>
            </a:r>
            <a:r>
              <a:rPr sz="2350" spc="-10" dirty="0">
                <a:latin typeface="Arial MT"/>
                <a:cs typeface="Arial MT"/>
              </a:rPr>
              <a:t> </a:t>
            </a:r>
            <a:r>
              <a:rPr sz="2350" spc="10" dirty="0">
                <a:latin typeface="Arial MT"/>
                <a:cs typeface="Arial MT"/>
              </a:rPr>
              <a:t>“m”</a:t>
            </a:r>
            <a:r>
              <a:rPr sz="2350" spc="15" dirty="0">
                <a:latin typeface="Arial MT"/>
                <a:cs typeface="Arial MT"/>
              </a:rPr>
              <a:t> </a:t>
            </a:r>
            <a:r>
              <a:rPr sz="2350" spc="5" dirty="0">
                <a:latin typeface="Arial MT"/>
                <a:cs typeface="Arial MT"/>
              </a:rPr>
              <a:t>is</a:t>
            </a:r>
            <a:r>
              <a:rPr sz="2350" dirty="0">
                <a:latin typeface="Arial MT"/>
                <a:cs typeface="Arial MT"/>
              </a:rPr>
              <a:t> </a:t>
            </a:r>
            <a:r>
              <a:rPr sz="2350" spc="5" dirty="0">
                <a:latin typeface="Arial MT"/>
                <a:cs typeface="Arial MT"/>
              </a:rPr>
              <a:t>not </a:t>
            </a:r>
            <a:r>
              <a:rPr sz="2350" spc="15" dirty="0">
                <a:latin typeface="Arial MT"/>
                <a:cs typeface="Arial MT"/>
              </a:rPr>
              <a:t>same</a:t>
            </a:r>
            <a:r>
              <a:rPr sz="2350" spc="35" dirty="0">
                <a:latin typeface="Arial MT"/>
                <a:cs typeface="Arial MT"/>
              </a:rPr>
              <a:t> </a:t>
            </a:r>
            <a:r>
              <a:rPr sz="2350" spc="10" dirty="0">
                <a:latin typeface="Arial MT"/>
                <a:cs typeface="Arial MT"/>
              </a:rPr>
              <a:t>for </a:t>
            </a:r>
            <a:r>
              <a:rPr sz="2350" spc="5" dirty="0">
                <a:latin typeface="Arial MT"/>
                <a:cs typeface="Arial MT"/>
              </a:rPr>
              <a:t>all</a:t>
            </a:r>
            <a:r>
              <a:rPr sz="2350" dirty="0">
                <a:latin typeface="Arial MT"/>
                <a:cs typeface="Arial MT"/>
              </a:rPr>
              <a:t> </a:t>
            </a:r>
            <a:r>
              <a:rPr sz="2350" spc="10" dirty="0">
                <a:latin typeface="Arial MT"/>
                <a:cs typeface="Arial MT"/>
              </a:rPr>
              <a:t>the</a:t>
            </a:r>
            <a:r>
              <a:rPr sz="2350" spc="15" dirty="0">
                <a:latin typeface="Arial MT"/>
                <a:cs typeface="Arial MT"/>
              </a:rPr>
              <a:t> </a:t>
            </a:r>
            <a:r>
              <a:rPr sz="2350" spc="10" dirty="0">
                <a:latin typeface="Arial MT"/>
                <a:cs typeface="Arial MT"/>
              </a:rPr>
              <a:t>“n” threads?</a:t>
            </a:r>
            <a:endParaRPr sz="2350">
              <a:latin typeface="Arial MT"/>
              <a:cs typeface="Arial MT"/>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4698" y="451485"/>
            <a:ext cx="2868295" cy="429895"/>
          </a:xfrm>
          <a:prstGeom prst="rect">
            <a:avLst/>
          </a:prstGeom>
        </p:spPr>
        <p:txBody>
          <a:bodyPr vert="horz" wrap="square" lIns="0" tIns="12700" rIns="0" bIns="0" rtlCol="0">
            <a:spAutoFit/>
          </a:bodyPr>
          <a:lstStyle/>
          <a:p>
            <a:pPr marL="12700">
              <a:lnSpc>
                <a:spcPct val="100000"/>
              </a:lnSpc>
              <a:spcBef>
                <a:spcPts val="100"/>
              </a:spcBef>
            </a:pPr>
            <a:r>
              <a:rPr dirty="0"/>
              <a:t>SIMT</a:t>
            </a:r>
            <a:r>
              <a:rPr spc="-165" dirty="0"/>
              <a:t> </a:t>
            </a:r>
            <a:r>
              <a:rPr dirty="0"/>
              <a:t>Model</a:t>
            </a:r>
            <a:r>
              <a:rPr spc="-85" dirty="0"/>
              <a:t> </a:t>
            </a:r>
            <a:r>
              <a:rPr dirty="0"/>
              <a:t>issues</a:t>
            </a:r>
          </a:p>
        </p:txBody>
      </p:sp>
      <p:sp>
        <p:nvSpPr>
          <p:cNvPr id="3" name="object 3"/>
          <p:cNvSpPr txBox="1"/>
          <p:nvPr/>
        </p:nvSpPr>
        <p:spPr>
          <a:xfrm>
            <a:off x="1239113" y="1315110"/>
            <a:ext cx="6176645" cy="3856354"/>
          </a:xfrm>
          <a:prstGeom prst="rect">
            <a:avLst/>
          </a:prstGeom>
        </p:spPr>
        <p:txBody>
          <a:bodyPr vert="horz" wrap="square" lIns="0" tIns="130810" rIns="0" bIns="0" rtlCol="0">
            <a:spAutoFit/>
          </a:bodyPr>
          <a:lstStyle/>
          <a:p>
            <a:pPr marL="12700">
              <a:lnSpc>
                <a:spcPct val="100000"/>
              </a:lnSpc>
              <a:spcBef>
                <a:spcPts val="1030"/>
              </a:spcBef>
            </a:pPr>
            <a:r>
              <a:rPr sz="2350" spc="5" dirty="0">
                <a:latin typeface="Arial MT"/>
                <a:cs typeface="Arial MT"/>
              </a:rPr>
              <a:t>for</a:t>
            </a:r>
            <a:r>
              <a:rPr sz="2350" spc="-5" dirty="0">
                <a:latin typeface="Arial MT"/>
                <a:cs typeface="Arial MT"/>
              </a:rPr>
              <a:t> </a:t>
            </a:r>
            <a:r>
              <a:rPr sz="2350" spc="10" dirty="0">
                <a:latin typeface="Arial MT"/>
                <a:cs typeface="Arial MT"/>
              </a:rPr>
              <a:t>(“n”</a:t>
            </a:r>
            <a:r>
              <a:rPr sz="2350" spc="-15" dirty="0">
                <a:latin typeface="Arial MT"/>
                <a:cs typeface="Arial MT"/>
              </a:rPr>
              <a:t> </a:t>
            </a:r>
            <a:r>
              <a:rPr sz="2350" spc="10" dirty="0">
                <a:latin typeface="Arial MT"/>
                <a:cs typeface="Arial MT"/>
              </a:rPr>
              <a:t>number</a:t>
            </a:r>
            <a:r>
              <a:rPr sz="2350" spc="35" dirty="0">
                <a:latin typeface="Arial MT"/>
                <a:cs typeface="Arial MT"/>
              </a:rPr>
              <a:t> </a:t>
            </a:r>
            <a:r>
              <a:rPr sz="2350" spc="5" dirty="0">
                <a:latin typeface="Arial MT"/>
                <a:cs typeface="Arial MT"/>
              </a:rPr>
              <a:t>of</a:t>
            </a:r>
            <a:r>
              <a:rPr sz="2350" spc="-5" dirty="0">
                <a:latin typeface="Arial MT"/>
                <a:cs typeface="Arial MT"/>
              </a:rPr>
              <a:t> </a:t>
            </a:r>
            <a:r>
              <a:rPr sz="2350" spc="10" dirty="0">
                <a:latin typeface="Arial MT"/>
                <a:cs typeface="Arial MT"/>
              </a:rPr>
              <a:t>threads)</a:t>
            </a:r>
            <a:endParaRPr sz="2350">
              <a:latin typeface="Arial MT"/>
              <a:cs typeface="Arial MT"/>
            </a:endParaRPr>
          </a:p>
          <a:p>
            <a:pPr marL="12700">
              <a:lnSpc>
                <a:spcPct val="100000"/>
              </a:lnSpc>
              <a:spcBef>
                <a:spcPts val="940"/>
              </a:spcBef>
            </a:pPr>
            <a:r>
              <a:rPr sz="2350" spc="5" dirty="0">
                <a:latin typeface="Arial MT"/>
                <a:cs typeface="Arial MT"/>
              </a:rPr>
              <a:t>{</a:t>
            </a:r>
            <a:endParaRPr sz="2350">
              <a:latin typeface="Arial MT"/>
              <a:cs typeface="Arial MT"/>
            </a:endParaRPr>
          </a:p>
          <a:p>
            <a:pPr marL="431800">
              <a:lnSpc>
                <a:spcPct val="100000"/>
              </a:lnSpc>
              <a:spcBef>
                <a:spcPts val="935"/>
              </a:spcBef>
            </a:pPr>
            <a:r>
              <a:rPr sz="2350" spc="5" dirty="0">
                <a:latin typeface="Arial MT"/>
                <a:cs typeface="Arial MT"/>
              </a:rPr>
              <a:t>for</a:t>
            </a:r>
            <a:r>
              <a:rPr sz="2350" spc="-35" dirty="0">
                <a:latin typeface="Arial MT"/>
                <a:cs typeface="Arial MT"/>
              </a:rPr>
              <a:t> </a:t>
            </a:r>
            <a:r>
              <a:rPr sz="2350" spc="10" dirty="0">
                <a:latin typeface="Arial MT"/>
                <a:cs typeface="Arial MT"/>
              </a:rPr>
              <a:t>(“m”</a:t>
            </a:r>
            <a:r>
              <a:rPr sz="2350" spc="-15" dirty="0">
                <a:latin typeface="Arial MT"/>
                <a:cs typeface="Arial MT"/>
              </a:rPr>
              <a:t> </a:t>
            </a:r>
            <a:r>
              <a:rPr sz="2350" spc="10" dirty="0">
                <a:latin typeface="Arial MT"/>
                <a:cs typeface="Arial MT"/>
              </a:rPr>
              <a:t>iterations)</a:t>
            </a:r>
            <a:endParaRPr sz="2350">
              <a:latin typeface="Arial MT"/>
              <a:cs typeface="Arial MT"/>
            </a:endParaRPr>
          </a:p>
          <a:p>
            <a:pPr marL="431800">
              <a:lnSpc>
                <a:spcPct val="100000"/>
              </a:lnSpc>
              <a:spcBef>
                <a:spcPts val="935"/>
              </a:spcBef>
            </a:pPr>
            <a:r>
              <a:rPr sz="2350" spc="5" dirty="0">
                <a:latin typeface="Arial MT"/>
                <a:cs typeface="Arial MT"/>
              </a:rPr>
              <a:t>{</a:t>
            </a:r>
            <a:endParaRPr sz="2350">
              <a:latin typeface="Arial MT"/>
              <a:cs typeface="Arial MT"/>
            </a:endParaRPr>
          </a:p>
          <a:p>
            <a:pPr>
              <a:lnSpc>
                <a:spcPct val="100000"/>
              </a:lnSpc>
            </a:pPr>
            <a:endParaRPr sz="2600">
              <a:latin typeface="Arial MT"/>
              <a:cs typeface="Arial MT"/>
            </a:endParaRPr>
          </a:p>
          <a:p>
            <a:pPr marL="516890">
              <a:lnSpc>
                <a:spcPct val="100000"/>
              </a:lnSpc>
              <a:spcBef>
                <a:spcPts val="1814"/>
              </a:spcBef>
            </a:pPr>
            <a:r>
              <a:rPr sz="2350" spc="5" dirty="0">
                <a:latin typeface="Arial MT"/>
                <a:cs typeface="Arial MT"/>
              </a:rPr>
              <a:t>}</a:t>
            </a:r>
            <a:endParaRPr sz="2350">
              <a:latin typeface="Arial MT"/>
              <a:cs typeface="Arial MT"/>
            </a:endParaRPr>
          </a:p>
          <a:p>
            <a:pPr marL="12700">
              <a:lnSpc>
                <a:spcPct val="100000"/>
              </a:lnSpc>
              <a:spcBef>
                <a:spcPts val="940"/>
              </a:spcBef>
            </a:pPr>
            <a:r>
              <a:rPr sz="2350" spc="5" dirty="0">
                <a:latin typeface="Arial MT"/>
                <a:cs typeface="Arial MT"/>
              </a:rPr>
              <a:t>}</a:t>
            </a:r>
            <a:endParaRPr sz="2350">
              <a:latin typeface="Arial MT"/>
              <a:cs typeface="Arial MT"/>
            </a:endParaRPr>
          </a:p>
          <a:p>
            <a:pPr marL="12700">
              <a:lnSpc>
                <a:spcPct val="100000"/>
              </a:lnSpc>
              <a:spcBef>
                <a:spcPts val="935"/>
              </a:spcBef>
            </a:pPr>
            <a:r>
              <a:rPr sz="2350" spc="15" dirty="0">
                <a:latin typeface="Arial MT"/>
                <a:cs typeface="Arial MT"/>
              </a:rPr>
              <a:t>What</a:t>
            </a:r>
            <a:r>
              <a:rPr sz="2350" spc="35" dirty="0">
                <a:latin typeface="Arial MT"/>
                <a:cs typeface="Arial MT"/>
              </a:rPr>
              <a:t> </a:t>
            </a:r>
            <a:r>
              <a:rPr sz="2350" spc="5" dirty="0">
                <a:latin typeface="Arial MT"/>
                <a:cs typeface="Arial MT"/>
              </a:rPr>
              <a:t>if</a:t>
            </a:r>
            <a:r>
              <a:rPr sz="2350" spc="-10" dirty="0">
                <a:latin typeface="Arial MT"/>
                <a:cs typeface="Arial MT"/>
              </a:rPr>
              <a:t> </a:t>
            </a:r>
            <a:r>
              <a:rPr sz="2350" spc="10" dirty="0">
                <a:latin typeface="Arial MT"/>
                <a:cs typeface="Arial MT"/>
              </a:rPr>
              <a:t>“m”</a:t>
            </a:r>
            <a:r>
              <a:rPr sz="2350" spc="15" dirty="0">
                <a:latin typeface="Arial MT"/>
                <a:cs typeface="Arial MT"/>
              </a:rPr>
              <a:t> </a:t>
            </a:r>
            <a:r>
              <a:rPr sz="2350" spc="5" dirty="0">
                <a:latin typeface="Arial MT"/>
                <a:cs typeface="Arial MT"/>
              </a:rPr>
              <a:t>is</a:t>
            </a:r>
            <a:r>
              <a:rPr sz="2350" dirty="0">
                <a:latin typeface="Arial MT"/>
                <a:cs typeface="Arial MT"/>
              </a:rPr>
              <a:t> </a:t>
            </a:r>
            <a:r>
              <a:rPr sz="2350" spc="5" dirty="0">
                <a:latin typeface="Arial MT"/>
                <a:cs typeface="Arial MT"/>
              </a:rPr>
              <a:t>not </a:t>
            </a:r>
            <a:r>
              <a:rPr sz="2350" spc="15" dirty="0">
                <a:latin typeface="Arial MT"/>
                <a:cs typeface="Arial MT"/>
              </a:rPr>
              <a:t>same</a:t>
            </a:r>
            <a:r>
              <a:rPr sz="2350" spc="35" dirty="0">
                <a:latin typeface="Arial MT"/>
                <a:cs typeface="Arial MT"/>
              </a:rPr>
              <a:t> </a:t>
            </a:r>
            <a:r>
              <a:rPr sz="2350" spc="10" dirty="0">
                <a:latin typeface="Arial MT"/>
                <a:cs typeface="Arial MT"/>
              </a:rPr>
              <a:t>for </a:t>
            </a:r>
            <a:r>
              <a:rPr sz="2350" spc="5" dirty="0">
                <a:latin typeface="Arial MT"/>
                <a:cs typeface="Arial MT"/>
              </a:rPr>
              <a:t>all</a:t>
            </a:r>
            <a:r>
              <a:rPr sz="2350" dirty="0">
                <a:latin typeface="Arial MT"/>
                <a:cs typeface="Arial MT"/>
              </a:rPr>
              <a:t> </a:t>
            </a:r>
            <a:r>
              <a:rPr sz="2350" spc="10" dirty="0">
                <a:latin typeface="Arial MT"/>
                <a:cs typeface="Arial MT"/>
              </a:rPr>
              <a:t>the</a:t>
            </a:r>
            <a:r>
              <a:rPr sz="2350" spc="15" dirty="0">
                <a:latin typeface="Arial MT"/>
                <a:cs typeface="Arial MT"/>
              </a:rPr>
              <a:t> </a:t>
            </a:r>
            <a:r>
              <a:rPr sz="2350" spc="10" dirty="0">
                <a:latin typeface="Arial MT"/>
                <a:cs typeface="Arial MT"/>
              </a:rPr>
              <a:t>“n” threads?</a:t>
            </a:r>
            <a:endParaRPr sz="2350">
              <a:latin typeface="Arial MT"/>
              <a:cs typeface="Arial MT"/>
            </a:endParaRPr>
          </a:p>
        </p:txBody>
      </p:sp>
      <p:grpSp>
        <p:nvGrpSpPr>
          <p:cNvPr id="4" name="object 4"/>
          <p:cNvGrpSpPr/>
          <p:nvPr/>
        </p:nvGrpSpPr>
        <p:grpSpPr>
          <a:xfrm>
            <a:off x="5100828" y="2103120"/>
            <a:ext cx="3368040" cy="2138680"/>
            <a:chOff x="5100828" y="2103120"/>
            <a:chExt cx="3368040" cy="2138680"/>
          </a:xfrm>
        </p:grpSpPr>
        <p:sp>
          <p:nvSpPr>
            <p:cNvPr id="5" name="object 5"/>
            <p:cNvSpPr/>
            <p:nvPr/>
          </p:nvSpPr>
          <p:spPr>
            <a:xfrm>
              <a:off x="7146036" y="2145792"/>
              <a:ext cx="0" cy="277495"/>
            </a:xfrm>
            <a:custGeom>
              <a:avLst/>
              <a:gdLst/>
              <a:ahLst/>
              <a:cxnLst/>
              <a:rect l="l" t="t" r="r" b="b"/>
              <a:pathLst>
                <a:path h="277494">
                  <a:moveTo>
                    <a:pt x="0" y="0"/>
                  </a:moveTo>
                  <a:lnTo>
                    <a:pt x="0" y="277367"/>
                  </a:lnTo>
                </a:path>
              </a:pathLst>
            </a:custGeom>
            <a:ln w="18288">
              <a:solidFill>
                <a:srgbClr val="000000"/>
              </a:solidFill>
            </a:ln>
          </p:spPr>
          <p:txBody>
            <a:bodyPr wrap="square" lIns="0" tIns="0" rIns="0" bIns="0" rtlCol="0"/>
            <a:lstStyle/>
            <a:p>
              <a:endParaRPr/>
            </a:p>
          </p:txBody>
        </p:sp>
        <p:sp>
          <p:nvSpPr>
            <p:cNvPr id="6" name="object 6"/>
            <p:cNvSpPr/>
            <p:nvPr/>
          </p:nvSpPr>
          <p:spPr>
            <a:xfrm>
              <a:off x="7088124" y="2415540"/>
              <a:ext cx="114300" cy="170815"/>
            </a:xfrm>
            <a:custGeom>
              <a:avLst/>
              <a:gdLst/>
              <a:ahLst/>
              <a:cxnLst/>
              <a:rect l="l" t="t" r="r" b="b"/>
              <a:pathLst>
                <a:path w="114300" h="170814">
                  <a:moveTo>
                    <a:pt x="114300" y="0"/>
                  </a:moveTo>
                  <a:lnTo>
                    <a:pt x="0" y="0"/>
                  </a:lnTo>
                  <a:lnTo>
                    <a:pt x="57150" y="170687"/>
                  </a:lnTo>
                  <a:lnTo>
                    <a:pt x="114300" y="0"/>
                  </a:lnTo>
                  <a:close/>
                </a:path>
              </a:pathLst>
            </a:custGeom>
            <a:solidFill>
              <a:srgbClr val="000000"/>
            </a:solidFill>
          </p:spPr>
          <p:txBody>
            <a:bodyPr wrap="square" lIns="0" tIns="0" rIns="0" bIns="0" rtlCol="0"/>
            <a:lstStyle/>
            <a:p>
              <a:endParaRPr/>
            </a:p>
          </p:txBody>
        </p:sp>
        <p:sp>
          <p:nvSpPr>
            <p:cNvPr id="7" name="object 7"/>
            <p:cNvSpPr/>
            <p:nvPr/>
          </p:nvSpPr>
          <p:spPr>
            <a:xfrm>
              <a:off x="5641848" y="2135124"/>
              <a:ext cx="0" cy="1370330"/>
            </a:xfrm>
            <a:custGeom>
              <a:avLst/>
              <a:gdLst/>
              <a:ahLst/>
              <a:cxnLst/>
              <a:rect l="l" t="t" r="r" b="b"/>
              <a:pathLst>
                <a:path h="1370329">
                  <a:moveTo>
                    <a:pt x="0" y="0"/>
                  </a:moveTo>
                  <a:lnTo>
                    <a:pt x="0" y="1370076"/>
                  </a:lnTo>
                </a:path>
              </a:pathLst>
            </a:custGeom>
            <a:ln w="18288">
              <a:solidFill>
                <a:srgbClr val="000000"/>
              </a:solidFill>
            </a:ln>
          </p:spPr>
          <p:txBody>
            <a:bodyPr wrap="square" lIns="0" tIns="0" rIns="0" bIns="0" rtlCol="0"/>
            <a:lstStyle/>
            <a:p>
              <a:endParaRPr/>
            </a:p>
          </p:txBody>
        </p:sp>
        <p:sp>
          <p:nvSpPr>
            <p:cNvPr id="8" name="object 8"/>
            <p:cNvSpPr/>
            <p:nvPr/>
          </p:nvSpPr>
          <p:spPr>
            <a:xfrm>
              <a:off x="5585460" y="3497580"/>
              <a:ext cx="113030" cy="170815"/>
            </a:xfrm>
            <a:custGeom>
              <a:avLst/>
              <a:gdLst/>
              <a:ahLst/>
              <a:cxnLst/>
              <a:rect l="l" t="t" r="r" b="b"/>
              <a:pathLst>
                <a:path w="113029" h="170814">
                  <a:moveTo>
                    <a:pt x="112775" y="0"/>
                  </a:moveTo>
                  <a:lnTo>
                    <a:pt x="0" y="0"/>
                  </a:lnTo>
                  <a:lnTo>
                    <a:pt x="55879" y="170687"/>
                  </a:lnTo>
                  <a:lnTo>
                    <a:pt x="112775" y="0"/>
                  </a:lnTo>
                  <a:close/>
                </a:path>
              </a:pathLst>
            </a:custGeom>
            <a:solidFill>
              <a:srgbClr val="000000"/>
            </a:solidFill>
          </p:spPr>
          <p:txBody>
            <a:bodyPr wrap="square" lIns="0" tIns="0" rIns="0" bIns="0" rtlCol="0"/>
            <a:lstStyle/>
            <a:p>
              <a:endParaRPr/>
            </a:p>
          </p:txBody>
        </p:sp>
        <p:sp>
          <p:nvSpPr>
            <p:cNvPr id="9" name="object 9"/>
            <p:cNvSpPr/>
            <p:nvPr/>
          </p:nvSpPr>
          <p:spPr>
            <a:xfrm>
              <a:off x="5942076" y="2130552"/>
              <a:ext cx="0" cy="1041400"/>
            </a:xfrm>
            <a:custGeom>
              <a:avLst/>
              <a:gdLst/>
              <a:ahLst/>
              <a:cxnLst/>
              <a:rect l="l" t="t" r="r" b="b"/>
              <a:pathLst>
                <a:path h="1041400">
                  <a:moveTo>
                    <a:pt x="0" y="0"/>
                  </a:moveTo>
                  <a:lnTo>
                    <a:pt x="0" y="1040891"/>
                  </a:lnTo>
                </a:path>
              </a:pathLst>
            </a:custGeom>
            <a:ln w="18288">
              <a:solidFill>
                <a:srgbClr val="000000"/>
              </a:solidFill>
            </a:ln>
          </p:spPr>
          <p:txBody>
            <a:bodyPr wrap="square" lIns="0" tIns="0" rIns="0" bIns="0" rtlCol="0"/>
            <a:lstStyle/>
            <a:p>
              <a:endParaRPr/>
            </a:p>
          </p:txBody>
        </p:sp>
        <p:sp>
          <p:nvSpPr>
            <p:cNvPr id="10" name="object 10"/>
            <p:cNvSpPr/>
            <p:nvPr/>
          </p:nvSpPr>
          <p:spPr>
            <a:xfrm>
              <a:off x="5885688" y="3163824"/>
              <a:ext cx="114300" cy="170815"/>
            </a:xfrm>
            <a:custGeom>
              <a:avLst/>
              <a:gdLst/>
              <a:ahLst/>
              <a:cxnLst/>
              <a:rect l="l" t="t" r="r" b="b"/>
              <a:pathLst>
                <a:path w="114300" h="170814">
                  <a:moveTo>
                    <a:pt x="114300" y="0"/>
                  </a:moveTo>
                  <a:lnTo>
                    <a:pt x="0" y="0"/>
                  </a:lnTo>
                  <a:lnTo>
                    <a:pt x="57150" y="170687"/>
                  </a:lnTo>
                  <a:lnTo>
                    <a:pt x="114300" y="0"/>
                  </a:lnTo>
                  <a:close/>
                </a:path>
              </a:pathLst>
            </a:custGeom>
            <a:solidFill>
              <a:srgbClr val="000000"/>
            </a:solidFill>
          </p:spPr>
          <p:txBody>
            <a:bodyPr wrap="square" lIns="0" tIns="0" rIns="0" bIns="0" rtlCol="0"/>
            <a:lstStyle/>
            <a:p>
              <a:endParaRPr/>
            </a:p>
          </p:txBody>
        </p:sp>
        <p:sp>
          <p:nvSpPr>
            <p:cNvPr id="11" name="object 11"/>
            <p:cNvSpPr/>
            <p:nvPr/>
          </p:nvSpPr>
          <p:spPr>
            <a:xfrm>
              <a:off x="6242304" y="2135124"/>
              <a:ext cx="0" cy="1934210"/>
            </a:xfrm>
            <a:custGeom>
              <a:avLst/>
              <a:gdLst/>
              <a:ahLst/>
              <a:cxnLst/>
              <a:rect l="l" t="t" r="r" b="b"/>
              <a:pathLst>
                <a:path h="1934210">
                  <a:moveTo>
                    <a:pt x="0" y="0"/>
                  </a:moveTo>
                  <a:lnTo>
                    <a:pt x="0" y="1933956"/>
                  </a:lnTo>
                </a:path>
              </a:pathLst>
            </a:custGeom>
            <a:ln w="18288">
              <a:solidFill>
                <a:srgbClr val="000000"/>
              </a:solidFill>
            </a:ln>
          </p:spPr>
          <p:txBody>
            <a:bodyPr wrap="square" lIns="0" tIns="0" rIns="0" bIns="0" rtlCol="0"/>
            <a:lstStyle/>
            <a:p>
              <a:endParaRPr/>
            </a:p>
          </p:txBody>
        </p:sp>
        <p:sp>
          <p:nvSpPr>
            <p:cNvPr id="12" name="object 12"/>
            <p:cNvSpPr/>
            <p:nvPr/>
          </p:nvSpPr>
          <p:spPr>
            <a:xfrm>
              <a:off x="6185916" y="4061460"/>
              <a:ext cx="114300" cy="170815"/>
            </a:xfrm>
            <a:custGeom>
              <a:avLst/>
              <a:gdLst/>
              <a:ahLst/>
              <a:cxnLst/>
              <a:rect l="l" t="t" r="r" b="b"/>
              <a:pathLst>
                <a:path w="114300" h="170814">
                  <a:moveTo>
                    <a:pt x="114300" y="0"/>
                  </a:moveTo>
                  <a:lnTo>
                    <a:pt x="0" y="0"/>
                  </a:lnTo>
                  <a:lnTo>
                    <a:pt x="56642" y="170687"/>
                  </a:lnTo>
                  <a:lnTo>
                    <a:pt x="114300" y="0"/>
                  </a:lnTo>
                  <a:close/>
                </a:path>
              </a:pathLst>
            </a:custGeom>
            <a:solidFill>
              <a:srgbClr val="000000"/>
            </a:solidFill>
          </p:spPr>
          <p:txBody>
            <a:bodyPr wrap="square" lIns="0" tIns="0" rIns="0" bIns="0" rtlCol="0"/>
            <a:lstStyle/>
            <a:p>
              <a:endParaRPr/>
            </a:p>
          </p:txBody>
        </p:sp>
        <p:sp>
          <p:nvSpPr>
            <p:cNvPr id="13" name="object 13"/>
            <p:cNvSpPr/>
            <p:nvPr/>
          </p:nvSpPr>
          <p:spPr>
            <a:xfrm>
              <a:off x="6544056" y="2135124"/>
              <a:ext cx="0" cy="1039494"/>
            </a:xfrm>
            <a:custGeom>
              <a:avLst/>
              <a:gdLst/>
              <a:ahLst/>
              <a:cxnLst/>
              <a:rect l="l" t="t" r="r" b="b"/>
              <a:pathLst>
                <a:path h="1039494">
                  <a:moveTo>
                    <a:pt x="0" y="0"/>
                  </a:moveTo>
                  <a:lnTo>
                    <a:pt x="0" y="1039368"/>
                  </a:lnTo>
                </a:path>
              </a:pathLst>
            </a:custGeom>
            <a:ln w="18288">
              <a:solidFill>
                <a:srgbClr val="000000"/>
              </a:solidFill>
            </a:ln>
          </p:spPr>
          <p:txBody>
            <a:bodyPr wrap="square" lIns="0" tIns="0" rIns="0" bIns="0" rtlCol="0"/>
            <a:lstStyle/>
            <a:p>
              <a:endParaRPr/>
            </a:p>
          </p:txBody>
        </p:sp>
        <p:sp>
          <p:nvSpPr>
            <p:cNvPr id="14" name="object 14"/>
            <p:cNvSpPr/>
            <p:nvPr/>
          </p:nvSpPr>
          <p:spPr>
            <a:xfrm>
              <a:off x="6486144" y="3166872"/>
              <a:ext cx="116205" cy="170815"/>
            </a:xfrm>
            <a:custGeom>
              <a:avLst/>
              <a:gdLst/>
              <a:ahLst/>
              <a:cxnLst/>
              <a:rect l="l" t="t" r="r" b="b"/>
              <a:pathLst>
                <a:path w="116204" h="170814">
                  <a:moveTo>
                    <a:pt x="115824" y="0"/>
                  </a:moveTo>
                  <a:lnTo>
                    <a:pt x="0" y="0"/>
                  </a:lnTo>
                  <a:lnTo>
                    <a:pt x="57911" y="170687"/>
                  </a:lnTo>
                  <a:lnTo>
                    <a:pt x="115824" y="0"/>
                  </a:lnTo>
                  <a:close/>
                </a:path>
              </a:pathLst>
            </a:custGeom>
            <a:solidFill>
              <a:srgbClr val="000000"/>
            </a:solidFill>
          </p:spPr>
          <p:txBody>
            <a:bodyPr wrap="square" lIns="0" tIns="0" rIns="0" bIns="0" rtlCol="0"/>
            <a:lstStyle/>
            <a:p>
              <a:endParaRPr/>
            </a:p>
          </p:txBody>
        </p:sp>
        <p:sp>
          <p:nvSpPr>
            <p:cNvPr id="15" name="object 15"/>
            <p:cNvSpPr/>
            <p:nvPr/>
          </p:nvSpPr>
          <p:spPr>
            <a:xfrm>
              <a:off x="6844284" y="2135124"/>
              <a:ext cx="0" cy="1594485"/>
            </a:xfrm>
            <a:custGeom>
              <a:avLst/>
              <a:gdLst/>
              <a:ahLst/>
              <a:cxnLst/>
              <a:rect l="l" t="t" r="r" b="b"/>
              <a:pathLst>
                <a:path h="1594485">
                  <a:moveTo>
                    <a:pt x="0" y="0"/>
                  </a:moveTo>
                  <a:lnTo>
                    <a:pt x="0" y="1594104"/>
                  </a:lnTo>
                </a:path>
              </a:pathLst>
            </a:custGeom>
            <a:ln w="18288">
              <a:solidFill>
                <a:srgbClr val="000000"/>
              </a:solidFill>
            </a:ln>
          </p:spPr>
          <p:txBody>
            <a:bodyPr wrap="square" lIns="0" tIns="0" rIns="0" bIns="0" rtlCol="0"/>
            <a:lstStyle/>
            <a:p>
              <a:endParaRPr/>
            </a:p>
          </p:txBody>
        </p:sp>
        <p:sp>
          <p:nvSpPr>
            <p:cNvPr id="16" name="object 16"/>
            <p:cNvSpPr/>
            <p:nvPr/>
          </p:nvSpPr>
          <p:spPr>
            <a:xfrm>
              <a:off x="6787896" y="3723132"/>
              <a:ext cx="114300" cy="170815"/>
            </a:xfrm>
            <a:custGeom>
              <a:avLst/>
              <a:gdLst/>
              <a:ahLst/>
              <a:cxnLst/>
              <a:rect l="l" t="t" r="r" b="b"/>
              <a:pathLst>
                <a:path w="114300" h="170814">
                  <a:moveTo>
                    <a:pt x="114300" y="0"/>
                  </a:moveTo>
                  <a:lnTo>
                    <a:pt x="0" y="0"/>
                  </a:lnTo>
                  <a:lnTo>
                    <a:pt x="56642" y="170687"/>
                  </a:lnTo>
                  <a:lnTo>
                    <a:pt x="114300" y="0"/>
                  </a:lnTo>
                  <a:close/>
                </a:path>
              </a:pathLst>
            </a:custGeom>
            <a:solidFill>
              <a:srgbClr val="000000"/>
            </a:solidFill>
          </p:spPr>
          <p:txBody>
            <a:bodyPr wrap="square" lIns="0" tIns="0" rIns="0" bIns="0" rtlCol="0"/>
            <a:lstStyle/>
            <a:p>
              <a:endParaRPr/>
            </a:p>
          </p:txBody>
        </p:sp>
        <p:sp>
          <p:nvSpPr>
            <p:cNvPr id="17" name="object 17"/>
            <p:cNvSpPr/>
            <p:nvPr/>
          </p:nvSpPr>
          <p:spPr>
            <a:xfrm>
              <a:off x="7446264" y="2135124"/>
              <a:ext cx="0" cy="1437640"/>
            </a:xfrm>
            <a:custGeom>
              <a:avLst/>
              <a:gdLst/>
              <a:ahLst/>
              <a:cxnLst/>
              <a:rect l="l" t="t" r="r" b="b"/>
              <a:pathLst>
                <a:path h="1437639">
                  <a:moveTo>
                    <a:pt x="0" y="0"/>
                  </a:moveTo>
                  <a:lnTo>
                    <a:pt x="0" y="1437132"/>
                  </a:lnTo>
                </a:path>
              </a:pathLst>
            </a:custGeom>
            <a:ln w="18288">
              <a:solidFill>
                <a:srgbClr val="000000"/>
              </a:solidFill>
            </a:ln>
          </p:spPr>
          <p:txBody>
            <a:bodyPr wrap="square" lIns="0" tIns="0" rIns="0" bIns="0" rtlCol="0"/>
            <a:lstStyle/>
            <a:p>
              <a:endParaRPr/>
            </a:p>
          </p:txBody>
        </p:sp>
        <p:sp>
          <p:nvSpPr>
            <p:cNvPr id="18" name="object 18"/>
            <p:cNvSpPr/>
            <p:nvPr/>
          </p:nvSpPr>
          <p:spPr>
            <a:xfrm>
              <a:off x="7389876" y="3564636"/>
              <a:ext cx="113030" cy="170815"/>
            </a:xfrm>
            <a:custGeom>
              <a:avLst/>
              <a:gdLst/>
              <a:ahLst/>
              <a:cxnLst/>
              <a:rect l="l" t="t" r="r" b="b"/>
              <a:pathLst>
                <a:path w="113029" h="170814">
                  <a:moveTo>
                    <a:pt x="112775" y="0"/>
                  </a:moveTo>
                  <a:lnTo>
                    <a:pt x="0" y="0"/>
                  </a:lnTo>
                  <a:lnTo>
                    <a:pt x="55879" y="170688"/>
                  </a:lnTo>
                  <a:lnTo>
                    <a:pt x="112775" y="0"/>
                  </a:lnTo>
                  <a:close/>
                </a:path>
              </a:pathLst>
            </a:custGeom>
            <a:solidFill>
              <a:srgbClr val="000000"/>
            </a:solidFill>
          </p:spPr>
          <p:txBody>
            <a:bodyPr wrap="square" lIns="0" tIns="0" rIns="0" bIns="0" rtlCol="0"/>
            <a:lstStyle/>
            <a:p>
              <a:endParaRPr/>
            </a:p>
          </p:txBody>
        </p:sp>
        <p:sp>
          <p:nvSpPr>
            <p:cNvPr id="19" name="object 19"/>
            <p:cNvSpPr/>
            <p:nvPr/>
          </p:nvSpPr>
          <p:spPr>
            <a:xfrm>
              <a:off x="7746492" y="2135124"/>
              <a:ext cx="0" cy="711835"/>
            </a:xfrm>
            <a:custGeom>
              <a:avLst/>
              <a:gdLst/>
              <a:ahLst/>
              <a:cxnLst/>
              <a:rect l="l" t="t" r="r" b="b"/>
              <a:pathLst>
                <a:path h="711835">
                  <a:moveTo>
                    <a:pt x="0" y="0"/>
                  </a:moveTo>
                  <a:lnTo>
                    <a:pt x="0" y="711708"/>
                  </a:lnTo>
                </a:path>
              </a:pathLst>
            </a:custGeom>
            <a:ln w="18288">
              <a:solidFill>
                <a:srgbClr val="000000"/>
              </a:solidFill>
            </a:ln>
          </p:spPr>
          <p:txBody>
            <a:bodyPr wrap="square" lIns="0" tIns="0" rIns="0" bIns="0" rtlCol="0"/>
            <a:lstStyle/>
            <a:p>
              <a:endParaRPr/>
            </a:p>
          </p:txBody>
        </p:sp>
        <p:sp>
          <p:nvSpPr>
            <p:cNvPr id="20" name="object 20"/>
            <p:cNvSpPr/>
            <p:nvPr/>
          </p:nvSpPr>
          <p:spPr>
            <a:xfrm>
              <a:off x="7690104" y="2839212"/>
              <a:ext cx="114300" cy="170815"/>
            </a:xfrm>
            <a:custGeom>
              <a:avLst/>
              <a:gdLst/>
              <a:ahLst/>
              <a:cxnLst/>
              <a:rect l="l" t="t" r="r" b="b"/>
              <a:pathLst>
                <a:path w="114300" h="170814">
                  <a:moveTo>
                    <a:pt x="114300" y="0"/>
                  </a:moveTo>
                  <a:lnTo>
                    <a:pt x="0" y="0"/>
                  </a:lnTo>
                  <a:lnTo>
                    <a:pt x="57150" y="170687"/>
                  </a:lnTo>
                  <a:lnTo>
                    <a:pt x="114300" y="0"/>
                  </a:lnTo>
                  <a:close/>
                </a:path>
              </a:pathLst>
            </a:custGeom>
            <a:solidFill>
              <a:srgbClr val="000000"/>
            </a:solidFill>
          </p:spPr>
          <p:txBody>
            <a:bodyPr wrap="square" lIns="0" tIns="0" rIns="0" bIns="0" rtlCol="0"/>
            <a:lstStyle/>
            <a:p>
              <a:endParaRPr/>
            </a:p>
          </p:txBody>
        </p:sp>
        <p:sp>
          <p:nvSpPr>
            <p:cNvPr id="21" name="object 21"/>
            <p:cNvSpPr/>
            <p:nvPr/>
          </p:nvSpPr>
          <p:spPr>
            <a:xfrm>
              <a:off x="8046720" y="2133600"/>
              <a:ext cx="0" cy="408940"/>
            </a:xfrm>
            <a:custGeom>
              <a:avLst/>
              <a:gdLst/>
              <a:ahLst/>
              <a:cxnLst/>
              <a:rect l="l" t="t" r="r" b="b"/>
              <a:pathLst>
                <a:path h="408939">
                  <a:moveTo>
                    <a:pt x="0" y="0"/>
                  </a:moveTo>
                  <a:lnTo>
                    <a:pt x="0" y="408432"/>
                  </a:lnTo>
                </a:path>
              </a:pathLst>
            </a:custGeom>
            <a:ln w="18288">
              <a:solidFill>
                <a:srgbClr val="000000"/>
              </a:solidFill>
            </a:ln>
          </p:spPr>
          <p:txBody>
            <a:bodyPr wrap="square" lIns="0" tIns="0" rIns="0" bIns="0" rtlCol="0"/>
            <a:lstStyle/>
            <a:p>
              <a:endParaRPr/>
            </a:p>
          </p:txBody>
        </p:sp>
        <p:sp>
          <p:nvSpPr>
            <p:cNvPr id="22" name="object 22"/>
            <p:cNvSpPr/>
            <p:nvPr/>
          </p:nvSpPr>
          <p:spPr>
            <a:xfrm>
              <a:off x="7990332" y="2535936"/>
              <a:ext cx="114300" cy="170815"/>
            </a:xfrm>
            <a:custGeom>
              <a:avLst/>
              <a:gdLst/>
              <a:ahLst/>
              <a:cxnLst/>
              <a:rect l="l" t="t" r="r" b="b"/>
              <a:pathLst>
                <a:path w="114300" h="170814">
                  <a:moveTo>
                    <a:pt x="114300" y="0"/>
                  </a:moveTo>
                  <a:lnTo>
                    <a:pt x="0" y="0"/>
                  </a:lnTo>
                  <a:lnTo>
                    <a:pt x="56642" y="170687"/>
                  </a:lnTo>
                  <a:lnTo>
                    <a:pt x="114300" y="0"/>
                  </a:lnTo>
                  <a:close/>
                </a:path>
              </a:pathLst>
            </a:custGeom>
            <a:solidFill>
              <a:srgbClr val="000000"/>
            </a:solidFill>
          </p:spPr>
          <p:txBody>
            <a:bodyPr wrap="square" lIns="0" tIns="0" rIns="0" bIns="0" rtlCol="0"/>
            <a:lstStyle/>
            <a:p>
              <a:endParaRPr/>
            </a:p>
          </p:txBody>
        </p:sp>
        <p:sp>
          <p:nvSpPr>
            <p:cNvPr id="23" name="object 23"/>
            <p:cNvSpPr/>
            <p:nvPr/>
          </p:nvSpPr>
          <p:spPr>
            <a:xfrm>
              <a:off x="5100828" y="2104644"/>
              <a:ext cx="3368040" cy="2135505"/>
            </a:xfrm>
            <a:custGeom>
              <a:avLst/>
              <a:gdLst/>
              <a:ahLst/>
              <a:cxnLst/>
              <a:rect l="l" t="t" r="r" b="b"/>
              <a:pathLst>
                <a:path w="3368040" h="2135504">
                  <a:moveTo>
                    <a:pt x="0" y="0"/>
                  </a:moveTo>
                  <a:lnTo>
                    <a:pt x="3368040" y="0"/>
                  </a:lnTo>
                </a:path>
                <a:path w="3368040" h="2135504">
                  <a:moveTo>
                    <a:pt x="0" y="2135124"/>
                  </a:moveTo>
                  <a:lnTo>
                    <a:pt x="3368040" y="2135124"/>
                  </a:lnTo>
                </a:path>
              </a:pathLst>
            </a:custGeom>
            <a:ln w="3175">
              <a:solidFill>
                <a:srgbClr val="000000"/>
              </a:solidFill>
              <a:prstDash val="sysDot"/>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82085" y="451485"/>
            <a:ext cx="2240280" cy="429895"/>
          </a:xfrm>
          <a:prstGeom prst="rect">
            <a:avLst/>
          </a:prstGeom>
        </p:spPr>
        <p:txBody>
          <a:bodyPr vert="horz" wrap="square" lIns="0" tIns="12700" rIns="0" bIns="0" rtlCol="0">
            <a:spAutoFit/>
          </a:bodyPr>
          <a:lstStyle/>
          <a:p>
            <a:pPr marL="12700">
              <a:lnSpc>
                <a:spcPct val="100000"/>
              </a:lnSpc>
              <a:spcBef>
                <a:spcPts val="100"/>
              </a:spcBef>
            </a:pPr>
            <a:r>
              <a:rPr dirty="0"/>
              <a:t>Latency</a:t>
            </a:r>
            <a:r>
              <a:rPr spc="-180" dirty="0"/>
              <a:t> </a:t>
            </a:r>
            <a:r>
              <a:rPr dirty="0"/>
              <a:t>Hiding</a:t>
            </a:r>
          </a:p>
        </p:txBody>
      </p:sp>
      <p:sp>
        <p:nvSpPr>
          <p:cNvPr id="3" name="object 3"/>
          <p:cNvSpPr txBox="1"/>
          <p:nvPr/>
        </p:nvSpPr>
        <p:spPr>
          <a:xfrm>
            <a:off x="1329308" y="1544828"/>
            <a:ext cx="118745" cy="210185"/>
          </a:xfrm>
          <a:prstGeom prst="rect">
            <a:avLst/>
          </a:prstGeom>
        </p:spPr>
        <p:txBody>
          <a:bodyPr vert="horz" wrap="square" lIns="0" tIns="13970" rIns="0" bIns="0" rtlCol="0">
            <a:spAutoFit/>
          </a:bodyPr>
          <a:lstStyle/>
          <a:p>
            <a:pPr marL="12700">
              <a:lnSpc>
                <a:spcPct val="100000"/>
              </a:lnSpc>
              <a:spcBef>
                <a:spcPts val="110"/>
              </a:spcBef>
            </a:pPr>
            <a:r>
              <a:rPr sz="1200" spc="5" dirty="0">
                <a:latin typeface="Trebuchet MS"/>
                <a:cs typeface="Trebuchet MS"/>
              </a:rPr>
              <a:t>●</a:t>
            </a:r>
            <a:endParaRPr sz="1200">
              <a:latin typeface="Trebuchet MS"/>
              <a:cs typeface="Trebuchet MS"/>
            </a:endParaRPr>
          </a:p>
        </p:txBody>
      </p:sp>
      <p:sp>
        <p:nvSpPr>
          <p:cNvPr id="4" name="object 4"/>
          <p:cNvSpPr txBox="1"/>
          <p:nvPr/>
        </p:nvSpPr>
        <p:spPr>
          <a:xfrm>
            <a:off x="1667636" y="1292036"/>
            <a:ext cx="6729730" cy="1168400"/>
          </a:xfrm>
          <a:prstGeom prst="rect">
            <a:avLst/>
          </a:prstGeom>
        </p:spPr>
        <p:txBody>
          <a:bodyPr vert="horz" wrap="square" lIns="0" tIns="12065" rIns="0" bIns="0" rtlCol="0">
            <a:spAutoFit/>
          </a:bodyPr>
          <a:lstStyle/>
          <a:p>
            <a:pPr marL="12700" marR="5080">
              <a:lnSpc>
                <a:spcPct val="138900"/>
              </a:lnSpc>
              <a:spcBef>
                <a:spcPts val="95"/>
              </a:spcBef>
            </a:pPr>
            <a:r>
              <a:rPr sz="1800" spc="-5" dirty="0">
                <a:latin typeface="Calibri"/>
                <a:cs typeface="Calibri"/>
              </a:rPr>
              <a:t>CPUs </a:t>
            </a:r>
            <a:r>
              <a:rPr sz="1800" dirty="0">
                <a:latin typeface="Calibri"/>
                <a:cs typeface="Calibri"/>
              </a:rPr>
              <a:t>are</a:t>
            </a:r>
            <a:r>
              <a:rPr sz="1800" spc="5" dirty="0">
                <a:latin typeface="Calibri"/>
                <a:cs typeface="Calibri"/>
              </a:rPr>
              <a:t> </a:t>
            </a:r>
            <a:r>
              <a:rPr sz="1800" spc="-5" dirty="0">
                <a:latin typeface="Calibri"/>
                <a:cs typeface="Calibri"/>
              </a:rPr>
              <a:t>optimized for</a:t>
            </a:r>
            <a:r>
              <a:rPr sz="1800" spc="-15" dirty="0">
                <a:latin typeface="Calibri"/>
                <a:cs typeface="Calibri"/>
              </a:rPr>
              <a:t> </a:t>
            </a:r>
            <a:r>
              <a:rPr sz="1800" spc="-5" dirty="0">
                <a:latin typeface="Calibri"/>
                <a:cs typeface="Calibri"/>
              </a:rPr>
              <a:t>Single</a:t>
            </a:r>
            <a:r>
              <a:rPr sz="1800" spc="-25" dirty="0">
                <a:latin typeface="Calibri"/>
                <a:cs typeface="Calibri"/>
              </a:rPr>
              <a:t> </a:t>
            </a:r>
            <a:r>
              <a:rPr sz="1800" dirty="0">
                <a:latin typeface="Calibri"/>
                <a:cs typeface="Calibri"/>
              </a:rPr>
              <a:t>thread</a:t>
            </a:r>
            <a:r>
              <a:rPr sz="1800" spc="10" dirty="0">
                <a:latin typeface="Calibri"/>
                <a:cs typeface="Calibri"/>
              </a:rPr>
              <a:t> </a:t>
            </a:r>
            <a:r>
              <a:rPr sz="1800" spc="-5" dirty="0">
                <a:latin typeface="Calibri"/>
                <a:cs typeface="Calibri"/>
              </a:rPr>
              <a:t>performance</a:t>
            </a:r>
            <a:r>
              <a:rPr sz="1800" spc="10" dirty="0">
                <a:latin typeface="Calibri"/>
                <a:cs typeface="Calibri"/>
              </a:rPr>
              <a:t> </a:t>
            </a:r>
            <a:r>
              <a:rPr sz="1800" dirty="0">
                <a:latin typeface="Calibri"/>
                <a:cs typeface="Calibri"/>
              </a:rPr>
              <a:t>where</a:t>
            </a:r>
            <a:r>
              <a:rPr sz="1800" spc="10" dirty="0">
                <a:latin typeface="Calibri"/>
                <a:cs typeface="Calibri"/>
              </a:rPr>
              <a:t> </a:t>
            </a:r>
            <a:r>
              <a:rPr sz="1800" dirty="0">
                <a:latin typeface="Calibri"/>
                <a:cs typeface="Calibri"/>
              </a:rPr>
              <a:t>as </a:t>
            </a:r>
            <a:r>
              <a:rPr sz="1800" spc="-5" dirty="0">
                <a:latin typeface="Calibri"/>
                <a:cs typeface="Calibri"/>
              </a:rPr>
              <a:t>GPUs</a:t>
            </a:r>
            <a:r>
              <a:rPr sz="1800" spc="-10" dirty="0">
                <a:latin typeface="Calibri"/>
                <a:cs typeface="Calibri"/>
              </a:rPr>
              <a:t> </a:t>
            </a:r>
            <a:r>
              <a:rPr sz="1800" spc="-5" dirty="0">
                <a:latin typeface="Calibri"/>
                <a:cs typeface="Calibri"/>
              </a:rPr>
              <a:t>use </a:t>
            </a:r>
            <a:r>
              <a:rPr sz="1800" dirty="0">
                <a:latin typeface="Calibri"/>
                <a:cs typeface="Calibri"/>
              </a:rPr>
              <a:t> </a:t>
            </a:r>
            <a:r>
              <a:rPr sz="1800" spc="-5" dirty="0">
                <a:latin typeface="Calibri"/>
                <a:cs typeface="Calibri"/>
              </a:rPr>
              <a:t>large number</a:t>
            </a:r>
            <a:r>
              <a:rPr sz="1800" spc="5" dirty="0">
                <a:latin typeface="Calibri"/>
                <a:cs typeface="Calibri"/>
              </a:rPr>
              <a:t> </a:t>
            </a:r>
            <a:r>
              <a:rPr sz="1800" spc="-5" dirty="0">
                <a:latin typeface="Calibri"/>
                <a:cs typeface="Calibri"/>
              </a:rPr>
              <a:t>of</a:t>
            </a:r>
            <a:r>
              <a:rPr sz="1800" spc="10" dirty="0">
                <a:latin typeface="Calibri"/>
                <a:cs typeface="Calibri"/>
              </a:rPr>
              <a:t> </a:t>
            </a:r>
            <a:r>
              <a:rPr sz="1800" spc="-5" dirty="0">
                <a:latin typeface="Calibri"/>
                <a:cs typeface="Calibri"/>
              </a:rPr>
              <a:t>threads</a:t>
            </a:r>
            <a:r>
              <a:rPr sz="1800" spc="15" dirty="0">
                <a:latin typeface="Calibri"/>
                <a:cs typeface="Calibri"/>
              </a:rPr>
              <a:t> </a:t>
            </a:r>
            <a:r>
              <a:rPr sz="1800" dirty="0">
                <a:latin typeface="Calibri"/>
                <a:cs typeface="Calibri"/>
              </a:rPr>
              <a:t>to</a:t>
            </a:r>
            <a:r>
              <a:rPr sz="1800" spc="-20" dirty="0">
                <a:latin typeface="Calibri"/>
                <a:cs typeface="Calibri"/>
              </a:rPr>
              <a:t> </a:t>
            </a:r>
            <a:r>
              <a:rPr sz="1800" spc="-5" dirty="0">
                <a:latin typeface="Calibri"/>
                <a:cs typeface="Calibri"/>
              </a:rPr>
              <a:t>amortize</a:t>
            </a:r>
            <a:r>
              <a:rPr sz="1800" spc="10" dirty="0">
                <a:latin typeface="Calibri"/>
                <a:cs typeface="Calibri"/>
              </a:rPr>
              <a:t> </a:t>
            </a:r>
            <a:r>
              <a:rPr sz="1800" spc="-5" dirty="0">
                <a:latin typeface="Calibri"/>
                <a:cs typeface="Calibri"/>
              </a:rPr>
              <a:t>cost</a:t>
            </a:r>
            <a:r>
              <a:rPr sz="1800" spc="5" dirty="0">
                <a:latin typeface="Calibri"/>
                <a:cs typeface="Calibri"/>
              </a:rPr>
              <a:t> </a:t>
            </a:r>
            <a:r>
              <a:rPr sz="1800" spc="-5" dirty="0">
                <a:latin typeface="Calibri"/>
                <a:cs typeface="Calibri"/>
              </a:rPr>
              <a:t>of</a:t>
            </a:r>
            <a:r>
              <a:rPr sz="1800" spc="15" dirty="0">
                <a:latin typeface="Calibri"/>
                <a:cs typeface="Calibri"/>
              </a:rPr>
              <a:t> </a:t>
            </a:r>
            <a:r>
              <a:rPr sz="1800" spc="-15" dirty="0">
                <a:latin typeface="Calibri"/>
                <a:cs typeface="Calibri"/>
              </a:rPr>
              <a:t>time</a:t>
            </a:r>
            <a:r>
              <a:rPr sz="1800" spc="5" dirty="0">
                <a:latin typeface="Calibri"/>
                <a:cs typeface="Calibri"/>
              </a:rPr>
              <a:t> </a:t>
            </a:r>
            <a:r>
              <a:rPr sz="1800" spc="-5" dirty="0">
                <a:latin typeface="Calibri"/>
                <a:cs typeface="Calibri"/>
              </a:rPr>
              <a:t>consuming</a:t>
            </a:r>
            <a:r>
              <a:rPr sz="1800" spc="50" dirty="0">
                <a:latin typeface="Calibri"/>
                <a:cs typeface="Calibri"/>
              </a:rPr>
              <a:t> </a:t>
            </a:r>
            <a:r>
              <a:rPr sz="1800" spc="-5" dirty="0">
                <a:latin typeface="Calibri"/>
                <a:cs typeface="Calibri"/>
              </a:rPr>
              <a:t>operations </a:t>
            </a:r>
            <a:r>
              <a:rPr sz="1800" spc="-395" dirty="0">
                <a:latin typeface="Calibri"/>
                <a:cs typeface="Calibri"/>
              </a:rPr>
              <a:t> </a:t>
            </a:r>
            <a:r>
              <a:rPr sz="1800" spc="-5" dirty="0">
                <a:latin typeface="Calibri"/>
                <a:cs typeface="Calibri"/>
              </a:rPr>
              <a:t>(such</a:t>
            </a:r>
            <a:r>
              <a:rPr sz="1800" spc="10" dirty="0">
                <a:latin typeface="Calibri"/>
                <a:cs typeface="Calibri"/>
              </a:rPr>
              <a:t> </a:t>
            </a:r>
            <a:r>
              <a:rPr sz="1800" dirty="0">
                <a:latin typeface="Calibri"/>
                <a:cs typeface="Calibri"/>
              </a:rPr>
              <a:t>as</a:t>
            </a:r>
            <a:r>
              <a:rPr sz="1800" spc="-10" dirty="0">
                <a:latin typeface="Calibri"/>
                <a:cs typeface="Calibri"/>
              </a:rPr>
              <a:t> </a:t>
            </a:r>
            <a:r>
              <a:rPr sz="1800" spc="-5" dirty="0">
                <a:latin typeface="Calibri"/>
                <a:cs typeface="Calibri"/>
              </a:rPr>
              <a:t>memory</a:t>
            </a:r>
            <a:r>
              <a:rPr sz="1800" spc="-25" dirty="0">
                <a:latin typeface="Calibri"/>
                <a:cs typeface="Calibri"/>
              </a:rPr>
              <a:t> </a:t>
            </a:r>
            <a:r>
              <a:rPr sz="1800" spc="-5" dirty="0">
                <a:latin typeface="Calibri"/>
                <a:cs typeface="Calibri"/>
              </a:rPr>
              <a:t>access</a:t>
            </a:r>
            <a:r>
              <a:rPr sz="1800" spc="5" dirty="0">
                <a:latin typeface="Calibri"/>
                <a:cs typeface="Calibri"/>
              </a:rPr>
              <a:t> </a:t>
            </a:r>
            <a:r>
              <a:rPr sz="1800" dirty="0">
                <a:latin typeface="Calibri"/>
                <a:cs typeface="Calibri"/>
              </a:rPr>
              <a:t>etc.)</a:t>
            </a:r>
            <a:endParaRPr sz="1800">
              <a:latin typeface="Calibri"/>
              <a:cs typeface="Calibri"/>
            </a:endParaRPr>
          </a:p>
        </p:txBody>
      </p:sp>
      <p:sp>
        <p:nvSpPr>
          <p:cNvPr id="5" name="object 5"/>
          <p:cNvSpPr txBox="1"/>
          <p:nvPr/>
        </p:nvSpPr>
        <p:spPr>
          <a:xfrm>
            <a:off x="1667636" y="2582672"/>
            <a:ext cx="34353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No</a:t>
            </a:r>
            <a:r>
              <a:rPr sz="1800" spc="-15" dirty="0">
                <a:latin typeface="Calibri"/>
                <a:cs typeface="Calibri"/>
              </a:rPr>
              <a:t> </a:t>
            </a:r>
            <a:r>
              <a:rPr sz="1800" spc="-5" dirty="0">
                <a:latin typeface="Calibri"/>
                <a:cs typeface="Calibri"/>
              </a:rPr>
              <a:t>of</a:t>
            </a:r>
            <a:r>
              <a:rPr sz="1800" spc="-20" dirty="0">
                <a:latin typeface="Calibri"/>
                <a:cs typeface="Calibri"/>
              </a:rPr>
              <a:t> </a:t>
            </a:r>
            <a:r>
              <a:rPr sz="1800" dirty="0">
                <a:latin typeface="Calibri"/>
                <a:cs typeface="Calibri"/>
              </a:rPr>
              <a:t>threads</a:t>
            </a:r>
            <a:r>
              <a:rPr sz="1800" spc="-30" dirty="0">
                <a:latin typeface="Calibri"/>
                <a:cs typeface="Calibri"/>
              </a:rPr>
              <a:t> </a:t>
            </a:r>
            <a:r>
              <a:rPr sz="1800" spc="-5" dirty="0">
                <a:latin typeface="Calibri"/>
                <a:cs typeface="Calibri"/>
              </a:rPr>
              <a:t>for</a:t>
            </a:r>
            <a:r>
              <a:rPr sz="1800" spc="-25" dirty="0">
                <a:latin typeface="Calibri"/>
                <a:cs typeface="Calibri"/>
              </a:rPr>
              <a:t> </a:t>
            </a:r>
            <a:r>
              <a:rPr sz="1800" spc="-5" dirty="0">
                <a:latin typeface="Calibri"/>
                <a:cs typeface="Calibri"/>
              </a:rPr>
              <a:t>parallel application</a:t>
            </a:r>
            <a:endParaRPr sz="1800">
              <a:latin typeface="Calibri"/>
              <a:cs typeface="Calibri"/>
            </a:endParaRPr>
          </a:p>
        </p:txBody>
      </p:sp>
      <p:sp>
        <p:nvSpPr>
          <p:cNvPr id="6" name="object 6"/>
          <p:cNvSpPr txBox="1"/>
          <p:nvPr/>
        </p:nvSpPr>
        <p:spPr>
          <a:xfrm>
            <a:off x="1757552" y="2856391"/>
            <a:ext cx="4687570" cy="941069"/>
          </a:xfrm>
          <a:prstGeom prst="rect">
            <a:avLst/>
          </a:prstGeom>
        </p:spPr>
        <p:txBody>
          <a:bodyPr vert="horz" wrap="square" lIns="0" tIns="112395" rIns="0" bIns="0" rtlCol="0">
            <a:spAutoFit/>
          </a:bodyPr>
          <a:lstStyle/>
          <a:p>
            <a:pPr marL="283845" indent="-271780">
              <a:lnSpc>
                <a:spcPct val="100000"/>
              </a:lnSpc>
              <a:spcBef>
                <a:spcPts val="885"/>
              </a:spcBef>
              <a:buSzPct val="74468"/>
              <a:buFont typeface="Trebuchet MS"/>
              <a:buChar char="–"/>
              <a:tabLst>
                <a:tab pos="283845" algn="l"/>
                <a:tab pos="284480" algn="l"/>
              </a:tabLst>
            </a:pPr>
            <a:r>
              <a:rPr sz="2350" spc="-10" dirty="0">
                <a:latin typeface="Calibri"/>
                <a:cs typeface="Calibri"/>
              </a:rPr>
              <a:t>CPU</a:t>
            </a:r>
            <a:r>
              <a:rPr sz="2350" spc="-55" dirty="0">
                <a:latin typeface="Calibri"/>
                <a:cs typeface="Calibri"/>
              </a:rPr>
              <a:t> </a:t>
            </a:r>
            <a:r>
              <a:rPr sz="2350" spc="-5" dirty="0">
                <a:latin typeface="Calibri"/>
                <a:cs typeface="Calibri"/>
              </a:rPr>
              <a:t>:</a:t>
            </a:r>
            <a:r>
              <a:rPr sz="2350" spc="-15" dirty="0">
                <a:latin typeface="Calibri"/>
                <a:cs typeface="Calibri"/>
              </a:rPr>
              <a:t> </a:t>
            </a:r>
            <a:r>
              <a:rPr sz="2350" spc="-10" dirty="0">
                <a:latin typeface="Calibri"/>
                <a:cs typeface="Calibri"/>
              </a:rPr>
              <a:t>should</a:t>
            </a:r>
            <a:r>
              <a:rPr sz="2350" spc="-55" dirty="0">
                <a:latin typeface="Calibri"/>
                <a:cs typeface="Calibri"/>
              </a:rPr>
              <a:t> </a:t>
            </a:r>
            <a:r>
              <a:rPr sz="2350" spc="-10" dirty="0">
                <a:latin typeface="Calibri"/>
                <a:cs typeface="Calibri"/>
              </a:rPr>
              <a:t>be </a:t>
            </a:r>
            <a:r>
              <a:rPr sz="2350" b="1" spc="-5" dirty="0">
                <a:latin typeface="Arial"/>
                <a:cs typeface="Arial"/>
              </a:rPr>
              <a:t>&lt;=</a:t>
            </a:r>
            <a:r>
              <a:rPr sz="2350" b="1" spc="-35" dirty="0">
                <a:latin typeface="Arial"/>
                <a:cs typeface="Arial"/>
              </a:rPr>
              <a:t> </a:t>
            </a:r>
            <a:r>
              <a:rPr sz="2350" spc="-10" dirty="0">
                <a:latin typeface="Calibri"/>
                <a:cs typeface="Calibri"/>
              </a:rPr>
              <a:t>number</a:t>
            </a:r>
            <a:r>
              <a:rPr sz="2350" spc="-50" dirty="0">
                <a:latin typeface="Calibri"/>
                <a:cs typeface="Calibri"/>
              </a:rPr>
              <a:t> </a:t>
            </a:r>
            <a:r>
              <a:rPr sz="2350" spc="-10" dirty="0">
                <a:latin typeface="Calibri"/>
                <a:cs typeface="Calibri"/>
              </a:rPr>
              <a:t>of</a:t>
            </a:r>
            <a:r>
              <a:rPr sz="2350" spc="-30" dirty="0">
                <a:latin typeface="Calibri"/>
                <a:cs typeface="Calibri"/>
              </a:rPr>
              <a:t> </a:t>
            </a:r>
            <a:r>
              <a:rPr sz="2350" spc="-10" dirty="0">
                <a:latin typeface="Calibri"/>
                <a:cs typeface="Calibri"/>
              </a:rPr>
              <a:t>cores</a:t>
            </a:r>
            <a:endParaRPr sz="2350">
              <a:latin typeface="Calibri"/>
              <a:cs typeface="Calibri"/>
            </a:endParaRPr>
          </a:p>
          <a:p>
            <a:pPr marL="283845" indent="-271780">
              <a:lnSpc>
                <a:spcPct val="100000"/>
              </a:lnSpc>
              <a:spcBef>
                <a:spcPts val="780"/>
              </a:spcBef>
              <a:buSzPct val="74468"/>
              <a:buFont typeface="Trebuchet MS"/>
              <a:buChar char="–"/>
              <a:tabLst>
                <a:tab pos="283845" algn="l"/>
                <a:tab pos="284480" algn="l"/>
              </a:tabLst>
            </a:pPr>
            <a:r>
              <a:rPr sz="2350" spc="-15" dirty="0">
                <a:latin typeface="Calibri"/>
                <a:cs typeface="Calibri"/>
              </a:rPr>
              <a:t>GPU</a:t>
            </a:r>
            <a:r>
              <a:rPr sz="2350" spc="-30" dirty="0">
                <a:latin typeface="Calibri"/>
                <a:cs typeface="Calibri"/>
              </a:rPr>
              <a:t> </a:t>
            </a:r>
            <a:r>
              <a:rPr sz="2350" spc="-5" dirty="0">
                <a:latin typeface="Calibri"/>
                <a:cs typeface="Calibri"/>
              </a:rPr>
              <a:t>:</a:t>
            </a:r>
            <a:r>
              <a:rPr sz="2350" spc="-30" dirty="0">
                <a:latin typeface="Calibri"/>
                <a:cs typeface="Calibri"/>
              </a:rPr>
              <a:t> </a:t>
            </a:r>
            <a:r>
              <a:rPr sz="2350" spc="-10" dirty="0">
                <a:latin typeface="Calibri"/>
                <a:cs typeface="Calibri"/>
              </a:rPr>
              <a:t>should</a:t>
            </a:r>
            <a:r>
              <a:rPr sz="2350" spc="-30" dirty="0">
                <a:latin typeface="Calibri"/>
                <a:cs typeface="Calibri"/>
              </a:rPr>
              <a:t> </a:t>
            </a:r>
            <a:r>
              <a:rPr sz="2350" spc="-15" dirty="0">
                <a:latin typeface="Calibri"/>
                <a:cs typeface="Calibri"/>
              </a:rPr>
              <a:t>be</a:t>
            </a:r>
            <a:r>
              <a:rPr sz="2350" spc="5" dirty="0">
                <a:latin typeface="Calibri"/>
                <a:cs typeface="Calibri"/>
              </a:rPr>
              <a:t> </a:t>
            </a:r>
            <a:r>
              <a:rPr sz="2350" b="1" spc="-10" dirty="0">
                <a:latin typeface="Arial"/>
                <a:cs typeface="Arial"/>
              </a:rPr>
              <a:t>&gt;&gt;</a:t>
            </a:r>
            <a:r>
              <a:rPr sz="2350" b="1" spc="-55" dirty="0">
                <a:latin typeface="Arial"/>
                <a:cs typeface="Arial"/>
              </a:rPr>
              <a:t> </a:t>
            </a:r>
            <a:r>
              <a:rPr sz="2350" spc="-10" dirty="0">
                <a:latin typeface="Calibri"/>
                <a:cs typeface="Calibri"/>
              </a:rPr>
              <a:t>number</a:t>
            </a:r>
            <a:r>
              <a:rPr sz="2350" spc="-60" dirty="0">
                <a:latin typeface="Calibri"/>
                <a:cs typeface="Calibri"/>
              </a:rPr>
              <a:t> </a:t>
            </a:r>
            <a:r>
              <a:rPr sz="2350" spc="-5" dirty="0">
                <a:latin typeface="Calibri"/>
                <a:cs typeface="Calibri"/>
              </a:rPr>
              <a:t>of</a:t>
            </a:r>
            <a:r>
              <a:rPr sz="2350" spc="-20" dirty="0">
                <a:latin typeface="Calibri"/>
                <a:cs typeface="Calibri"/>
              </a:rPr>
              <a:t> </a:t>
            </a:r>
            <a:r>
              <a:rPr sz="2350" spc="-5" dirty="0">
                <a:latin typeface="Calibri"/>
                <a:cs typeface="Calibri"/>
              </a:rPr>
              <a:t>cores</a:t>
            </a:r>
            <a:endParaRPr sz="2350">
              <a:latin typeface="Calibri"/>
              <a:cs typeface="Calibri"/>
            </a:endParaRPr>
          </a:p>
        </p:txBody>
      </p:sp>
      <p:sp>
        <p:nvSpPr>
          <p:cNvPr id="7" name="object 7"/>
          <p:cNvSpPr txBox="1"/>
          <p:nvPr/>
        </p:nvSpPr>
        <p:spPr>
          <a:xfrm>
            <a:off x="1329308" y="3221812"/>
            <a:ext cx="118745" cy="210820"/>
          </a:xfrm>
          <a:prstGeom prst="rect">
            <a:avLst/>
          </a:prstGeom>
        </p:spPr>
        <p:txBody>
          <a:bodyPr vert="horz" wrap="square" lIns="0" tIns="14605" rIns="0" bIns="0" rtlCol="0">
            <a:spAutoFit/>
          </a:bodyPr>
          <a:lstStyle/>
          <a:p>
            <a:pPr marL="12700">
              <a:lnSpc>
                <a:spcPct val="100000"/>
              </a:lnSpc>
              <a:spcBef>
                <a:spcPts val="115"/>
              </a:spcBef>
            </a:pPr>
            <a:r>
              <a:rPr sz="1200" spc="5" dirty="0">
                <a:latin typeface="Trebuchet MS"/>
                <a:cs typeface="Trebuchet MS"/>
              </a:rPr>
              <a:t>●</a:t>
            </a:r>
            <a:endParaRPr sz="1200">
              <a:latin typeface="Trebuchet MS"/>
              <a:cs typeface="Trebuchet MS"/>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4450" rIns="0" bIns="0" rtlCol="0">
            <a:spAutoFit/>
          </a:bodyPr>
          <a:lstStyle/>
          <a:p>
            <a:pPr marL="2827655" marR="5080" indent="-2815590">
              <a:lnSpc>
                <a:spcPts val="3000"/>
              </a:lnSpc>
              <a:spcBef>
                <a:spcPts val="350"/>
              </a:spcBef>
            </a:pPr>
            <a:r>
              <a:rPr spc="5" dirty="0"/>
              <a:t>How</a:t>
            </a:r>
            <a:r>
              <a:rPr dirty="0"/>
              <a:t> to</a:t>
            </a:r>
            <a:r>
              <a:rPr spc="25" dirty="0"/>
              <a:t> </a:t>
            </a:r>
            <a:r>
              <a:rPr dirty="0"/>
              <a:t>program</a:t>
            </a:r>
            <a:r>
              <a:rPr spc="30" dirty="0"/>
              <a:t> </a:t>
            </a:r>
            <a:r>
              <a:rPr dirty="0"/>
              <a:t>these</a:t>
            </a:r>
            <a:r>
              <a:rPr spc="15" dirty="0"/>
              <a:t> </a:t>
            </a:r>
            <a:r>
              <a:rPr spc="5" dirty="0"/>
              <a:t>GPUs</a:t>
            </a:r>
            <a:r>
              <a:rPr dirty="0"/>
              <a:t> for</a:t>
            </a:r>
            <a:r>
              <a:rPr spc="25" dirty="0"/>
              <a:t> </a:t>
            </a:r>
            <a:r>
              <a:rPr dirty="0"/>
              <a:t>general</a:t>
            </a:r>
            <a:r>
              <a:rPr spc="40" dirty="0"/>
              <a:t> </a:t>
            </a:r>
            <a:r>
              <a:rPr spc="10" dirty="0"/>
              <a:t>purpose </a:t>
            </a:r>
            <a:r>
              <a:rPr spc="-720" dirty="0"/>
              <a:t> </a:t>
            </a:r>
            <a:r>
              <a:rPr dirty="0"/>
              <a:t>computing?</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1295" y="457022"/>
            <a:ext cx="5569585" cy="582295"/>
          </a:xfrm>
          <a:prstGeom prst="rect">
            <a:avLst/>
          </a:prstGeom>
        </p:spPr>
        <p:txBody>
          <a:bodyPr vert="horz" wrap="square" lIns="0" tIns="12700" rIns="0" bIns="0" rtlCol="0">
            <a:spAutoFit/>
          </a:bodyPr>
          <a:lstStyle/>
          <a:p>
            <a:pPr marL="12700">
              <a:lnSpc>
                <a:spcPct val="100000"/>
              </a:lnSpc>
              <a:spcBef>
                <a:spcPts val="100"/>
              </a:spcBef>
            </a:pPr>
            <a:r>
              <a:rPr sz="3650" spc="5" dirty="0"/>
              <a:t>Pseudo</a:t>
            </a:r>
            <a:r>
              <a:rPr sz="3650" spc="-35" dirty="0"/>
              <a:t> </a:t>
            </a:r>
            <a:r>
              <a:rPr sz="3650" spc="-5" dirty="0"/>
              <a:t>Code</a:t>
            </a:r>
            <a:r>
              <a:rPr sz="3650" spc="-25" dirty="0"/>
              <a:t> </a:t>
            </a:r>
            <a:r>
              <a:rPr sz="3650" spc="-5" dirty="0"/>
              <a:t>(old</a:t>
            </a:r>
            <a:r>
              <a:rPr sz="3650" spc="-25" dirty="0"/>
              <a:t> </a:t>
            </a:r>
            <a:r>
              <a:rPr sz="3650" dirty="0"/>
              <a:t>method)</a:t>
            </a:r>
            <a:endParaRPr sz="3650"/>
          </a:p>
        </p:txBody>
      </p:sp>
      <p:sp>
        <p:nvSpPr>
          <p:cNvPr id="3" name="object 3"/>
          <p:cNvSpPr txBox="1"/>
          <p:nvPr/>
        </p:nvSpPr>
        <p:spPr>
          <a:xfrm>
            <a:off x="599033" y="1303728"/>
            <a:ext cx="8841740" cy="3582670"/>
          </a:xfrm>
          <a:prstGeom prst="rect">
            <a:avLst/>
          </a:prstGeom>
        </p:spPr>
        <p:txBody>
          <a:bodyPr vert="horz" wrap="square" lIns="0" tIns="139700" rIns="0" bIns="0" rtlCol="0">
            <a:spAutoFit/>
          </a:bodyPr>
          <a:lstStyle/>
          <a:p>
            <a:pPr marL="431800" indent="-419100">
              <a:lnSpc>
                <a:spcPct val="100000"/>
              </a:lnSpc>
              <a:spcBef>
                <a:spcPts val="1100"/>
              </a:spcBef>
              <a:buAutoNum type="arabicPeriod"/>
              <a:tabLst>
                <a:tab pos="431800" algn="l"/>
              </a:tabLst>
            </a:pPr>
            <a:r>
              <a:rPr sz="2650" spc="5" dirty="0">
                <a:latin typeface="Arial MT"/>
                <a:cs typeface="Arial MT"/>
              </a:rPr>
              <a:t>Allocate </a:t>
            </a:r>
            <a:r>
              <a:rPr sz="2650" dirty="0">
                <a:latin typeface="Arial MT"/>
                <a:cs typeface="Arial MT"/>
              </a:rPr>
              <a:t>and initialize</a:t>
            </a:r>
            <a:r>
              <a:rPr sz="2650" spc="40" dirty="0">
                <a:latin typeface="Arial MT"/>
                <a:cs typeface="Arial MT"/>
              </a:rPr>
              <a:t> </a:t>
            </a:r>
            <a:r>
              <a:rPr sz="2650" spc="5" dirty="0">
                <a:latin typeface="Arial MT"/>
                <a:cs typeface="Arial MT"/>
              </a:rPr>
              <a:t>memory </a:t>
            </a:r>
            <a:r>
              <a:rPr sz="2650" dirty="0">
                <a:latin typeface="Arial MT"/>
                <a:cs typeface="Arial MT"/>
              </a:rPr>
              <a:t>on</a:t>
            </a:r>
            <a:r>
              <a:rPr sz="2650" spc="25" dirty="0">
                <a:latin typeface="Arial MT"/>
                <a:cs typeface="Arial MT"/>
              </a:rPr>
              <a:t> </a:t>
            </a:r>
            <a:r>
              <a:rPr sz="2650" dirty="0">
                <a:latin typeface="Arial MT"/>
                <a:cs typeface="Arial MT"/>
              </a:rPr>
              <a:t>Host</a:t>
            </a:r>
            <a:r>
              <a:rPr sz="2650" spc="15" dirty="0">
                <a:latin typeface="Arial MT"/>
                <a:cs typeface="Arial MT"/>
              </a:rPr>
              <a:t> </a:t>
            </a:r>
            <a:r>
              <a:rPr sz="2650" spc="10" dirty="0">
                <a:latin typeface="Arial MT"/>
                <a:cs typeface="Arial MT"/>
              </a:rPr>
              <a:t>(CPU)</a:t>
            </a:r>
            <a:endParaRPr sz="2650">
              <a:latin typeface="Arial MT"/>
              <a:cs typeface="Arial MT"/>
            </a:endParaRPr>
          </a:p>
          <a:p>
            <a:pPr marL="431800" indent="-419100">
              <a:lnSpc>
                <a:spcPct val="100000"/>
              </a:lnSpc>
              <a:spcBef>
                <a:spcPts val="994"/>
              </a:spcBef>
              <a:buAutoNum type="arabicPeriod"/>
              <a:tabLst>
                <a:tab pos="431800" algn="l"/>
              </a:tabLst>
            </a:pPr>
            <a:r>
              <a:rPr sz="2650" spc="5" dirty="0">
                <a:latin typeface="Arial MT"/>
                <a:cs typeface="Arial MT"/>
              </a:rPr>
              <a:t>Allocate</a:t>
            </a:r>
            <a:r>
              <a:rPr sz="2650" spc="-5" dirty="0">
                <a:latin typeface="Arial MT"/>
                <a:cs typeface="Arial MT"/>
              </a:rPr>
              <a:t> </a:t>
            </a:r>
            <a:r>
              <a:rPr sz="2650" spc="5" dirty="0">
                <a:latin typeface="Arial MT"/>
                <a:cs typeface="Arial MT"/>
              </a:rPr>
              <a:t>memory</a:t>
            </a:r>
            <a:r>
              <a:rPr sz="2650" dirty="0">
                <a:latin typeface="Arial MT"/>
                <a:cs typeface="Arial MT"/>
              </a:rPr>
              <a:t> </a:t>
            </a:r>
            <a:r>
              <a:rPr sz="2650" spc="5" dirty="0">
                <a:latin typeface="Arial MT"/>
                <a:cs typeface="Arial MT"/>
              </a:rPr>
              <a:t>on</a:t>
            </a:r>
            <a:r>
              <a:rPr sz="2650" spc="-5" dirty="0">
                <a:latin typeface="Arial MT"/>
                <a:cs typeface="Arial MT"/>
              </a:rPr>
              <a:t> </a:t>
            </a:r>
            <a:r>
              <a:rPr sz="2650" spc="10" dirty="0">
                <a:latin typeface="Arial MT"/>
                <a:cs typeface="Arial MT"/>
              </a:rPr>
              <a:t>Device</a:t>
            </a:r>
            <a:r>
              <a:rPr sz="2650" spc="-30" dirty="0">
                <a:latin typeface="Arial MT"/>
                <a:cs typeface="Arial MT"/>
              </a:rPr>
              <a:t> </a:t>
            </a:r>
            <a:r>
              <a:rPr sz="2650" spc="5" dirty="0">
                <a:latin typeface="Arial MT"/>
                <a:cs typeface="Arial MT"/>
              </a:rPr>
              <a:t>(GPU)</a:t>
            </a:r>
            <a:endParaRPr sz="2650">
              <a:latin typeface="Arial MT"/>
              <a:cs typeface="Arial MT"/>
            </a:endParaRPr>
          </a:p>
          <a:p>
            <a:pPr marL="431800" indent="-419100">
              <a:lnSpc>
                <a:spcPct val="100000"/>
              </a:lnSpc>
              <a:spcBef>
                <a:spcPts val="1000"/>
              </a:spcBef>
              <a:buAutoNum type="arabicPeriod"/>
              <a:tabLst>
                <a:tab pos="431800" algn="l"/>
              </a:tabLst>
            </a:pPr>
            <a:r>
              <a:rPr sz="2650" spc="-15" dirty="0">
                <a:latin typeface="Arial MT"/>
                <a:cs typeface="Arial MT"/>
              </a:rPr>
              <a:t>Transfer</a:t>
            </a:r>
            <a:r>
              <a:rPr sz="2650" spc="-55" dirty="0">
                <a:latin typeface="Arial MT"/>
                <a:cs typeface="Arial MT"/>
              </a:rPr>
              <a:t> </a:t>
            </a:r>
            <a:r>
              <a:rPr sz="2650" dirty="0">
                <a:latin typeface="Arial MT"/>
                <a:cs typeface="Arial MT"/>
              </a:rPr>
              <a:t>data</a:t>
            </a:r>
            <a:r>
              <a:rPr sz="2650" spc="30" dirty="0">
                <a:latin typeface="Arial MT"/>
                <a:cs typeface="Arial MT"/>
              </a:rPr>
              <a:t> </a:t>
            </a:r>
            <a:r>
              <a:rPr sz="2650" dirty="0">
                <a:latin typeface="Arial MT"/>
                <a:cs typeface="Arial MT"/>
              </a:rPr>
              <a:t>from</a:t>
            </a:r>
            <a:r>
              <a:rPr sz="2650" spc="30" dirty="0">
                <a:latin typeface="Arial MT"/>
                <a:cs typeface="Arial MT"/>
              </a:rPr>
              <a:t> </a:t>
            </a:r>
            <a:r>
              <a:rPr sz="2650" dirty="0">
                <a:latin typeface="Arial MT"/>
                <a:cs typeface="Arial MT"/>
              </a:rPr>
              <a:t>Host</a:t>
            </a:r>
            <a:r>
              <a:rPr sz="2650" spc="15" dirty="0">
                <a:latin typeface="Arial MT"/>
                <a:cs typeface="Arial MT"/>
              </a:rPr>
              <a:t> </a:t>
            </a:r>
            <a:r>
              <a:rPr sz="2650" spc="5" dirty="0">
                <a:latin typeface="Arial MT"/>
                <a:cs typeface="Arial MT"/>
              </a:rPr>
              <a:t>memory</a:t>
            </a:r>
            <a:r>
              <a:rPr sz="2650" spc="25" dirty="0">
                <a:latin typeface="Arial MT"/>
                <a:cs typeface="Arial MT"/>
              </a:rPr>
              <a:t> </a:t>
            </a:r>
            <a:r>
              <a:rPr sz="2650" spc="-5" dirty="0">
                <a:latin typeface="Arial MT"/>
                <a:cs typeface="Arial MT"/>
              </a:rPr>
              <a:t>to</a:t>
            </a:r>
            <a:r>
              <a:rPr sz="2650" spc="20" dirty="0">
                <a:latin typeface="Arial MT"/>
                <a:cs typeface="Arial MT"/>
              </a:rPr>
              <a:t> </a:t>
            </a:r>
            <a:r>
              <a:rPr sz="2650" spc="10" dirty="0">
                <a:latin typeface="Arial MT"/>
                <a:cs typeface="Arial MT"/>
              </a:rPr>
              <a:t>Device</a:t>
            </a:r>
            <a:r>
              <a:rPr sz="2650" spc="-5" dirty="0">
                <a:latin typeface="Arial MT"/>
                <a:cs typeface="Arial MT"/>
              </a:rPr>
              <a:t> </a:t>
            </a:r>
            <a:r>
              <a:rPr sz="2650" spc="5" dirty="0">
                <a:latin typeface="Arial MT"/>
                <a:cs typeface="Arial MT"/>
              </a:rPr>
              <a:t>memory</a:t>
            </a:r>
            <a:endParaRPr sz="2650">
              <a:latin typeface="Arial MT"/>
              <a:cs typeface="Arial MT"/>
            </a:endParaRPr>
          </a:p>
          <a:p>
            <a:pPr marL="337185" marR="5080" indent="-325120">
              <a:lnSpc>
                <a:spcPts val="3000"/>
              </a:lnSpc>
              <a:spcBef>
                <a:spcPts val="1270"/>
              </a:spcBef>
              <a:buAutoNum type="arabicPeriod"/>
              <a:tabLst>
                <a:tab pos="337820" algn="l"/>
              </a:tabLst>
            </a:pPr>
            <a:r>
              <a:rPr sz="2650" spc="5" dirty="0">
                <a:latin typeface="Arial MT"/>
                <a:cs typeface="Arial MT"/>
              </a:rPr>
              <a:t>Launch </a:t>
            </a:r>
            <a:r>
              <a:rPr sz="2650" spc="-5" dirty="0">
                <a:latin typeface="Arial MT"/>
                <a:cs typeface="Arial MT"/>
              </a:rPr>
              <a:t>“kernel”</a:t>
            </a:r>
            <a:r>
              <a:rPr sz="2650" spc="50" dirty="0">
                <a:latin typeface="Arial MT"/>
                <a:cs typeface="Arial MT"/>
              </a:rPr>
              <a:t> </a:t>
            </a:r>
            <a:r>
              <a:rPr sz="2650" dirty="0">
                <a:latin typeface="Arial MT"/>
                <a:cs typeface="Arial MT"/>
              </a:rPr>
              <a:t>on</a:t>
            </a:r>
            <a:r>
              <a:rPr sz="2650" spc="20" dirty="0">
                <a:latin typeface="Arial MT"/>
                <a:cs typeface="Arial MT"/>
              </a:rPr>
              <a:t> </a:t>
            </a:r>
            <a:r>
              <a:rPr sz="2650" dirty="0">
                <a:latin typeface="Arial MT"/>
                <a:cs typeface="Arial MT"/>
              </a:rPr>
              <a:t>the</a:t>
            </a:r>
            <a:r>
              <a:rPr sz="2650" spc="25" dirty="0">
                <a:latin typeface="Arial MT"/>
                <a:cs typeface="Arial MT"/>
              </a:rPr>
              <a:t> </a:t>
            </a:r>
            <a:r>
              <a:rPr sz="2650" spc="10" dirty="0">
                <a:latin typeface="Arial MT"/>
                <a:cs typeface="Arial MT"/>
              </a:rPr>
              <a:t>Device</a:t>
            </a:r>
            <a:r>
              <a:rPr sz="2650" spc="-5" dirty="0">
                <a:latin typeface="Arial MT"/>
                <a:cs typeface="Arial MT"/>
              </a:rPr>
              <a:t> </a:t>
            </a:r>
            <a:r>
              <a:rPr sz="2650" dirty="0">
                <a:latin typeface="Arial MT"/>
                <a:cs typeface="Arial MT"/>
              </a:rPr>
              <a:t>–</a:t>
            </a:r>
            <a:r>
              <a:rPr sz="2650" spc="20" dirty="0">
                <a:latin typeface="Arial MT"/>
                <a:cs typeface="Arial MT"/>
              </a:rPr>
              <a:t> </a:t>
            </a:r>
            <a:r>
              <a:rPr sz="2650" dirty="0">
                <a:latin typeface="Arial MT"/>
                <a:cs typeface="Arial MT"/>
              </a:rPr>
              <a:t>large</a:t>
            </a:r>
            <a:r>
              <a:rPr sz="2650" spc="35" dirty="0">
                <a:latin typeface="Arial MT"/>
                <a:cs typeface="Arial MT"/>
              </a:rPr>
              <a:t> </a:t>
            </a:r>
            <a:r>
              <a:rPr sz="2650" dirty="0">
                <a:latin typeface="Arial MT"/>
                <a:cs typeface="Arial MT"/>
              </a:rPr>
              <a:t>number</a:t>
            </a:r>
            <a:r>
              <a:rPr sz="2650" spc="60" dirty="0">
                <a:latin typeface="Arial MT"/>
                <a:cs typeface="Arial MT"/>
              </a:rPr>
              <a:t> </a:t>
            </a:r>
            <a:r>
              <a:rPr sz="2650" dirty="0">
                <a:latin typeface="Arial MT"/>
                <a:cs typeface="Arial MT"/>
              </a:rPr>
              <a:t>of</a:t>
            </a:r>
            <a:r>
              <a:rPr sz="2650" spc="10" dirty="0">
                <a:latin typeface="Arial MT"/>
                <a:cs typeface="Arial MT"/>
              </a:rPr>
              <a:t> </a:t>
            </a:r>
            <a:r>
              <a:rPr sz="2650" dirty="0">
                <a:latin typeface="Arial MT"/>
                <a:cs typeface="Arial MT"/>
              </a:rPr>
              <a:t>threads </a:t>
            </a:r>
            <a:r>
              <a:rPr sz="2650" spc="-725" dirty="0">
                <a:latin typeface="Arial MT"/>
                <a:cs typeface="Arial MT"/>
              </a:rPr>
              <a:t> </a:t>
            </a:r>
            <a:r>
              <a:rPr sz="2650" spc="5" dirty="0">
                <a:latin typeface="Arial MT"/>
                <a:cs typeface="Arial MT"/>
              </a:rPr>
              <a:t>execute</a:t>
            </a:r>
            <a:r>
              <a:rPr sz="2650" dirty="0">
                <a:latin typeface="Arial MT"/>
                <a:cs typeface="Arial MT"/>
              </a:rPr>
              <a:t> in</a:t>
            </a:r>
            <a:r>
              <a:rPr sz="2650" spc="15" dirty="0">
                <a:latin typeface="Arial MT"/>
                <a:cs typeface="Arial MT"/>
              </a:rPr>
              <a:t> </a:t>
            </a:r>
            <a:r>
              <a:rPr sz="2650" dirty="0">
                <a:latin typeface="Arial MT"/>
                <a:cs typeface="Arial MT"/>
              </a:rPr>
              <a:t>parallel</a:t>
            </a:r>
            <a:r>
              <a:rPr sz="2650" spc="50" dirty="0">
                <a:latin typeface="Arial MT"/>
                <a:cs typeface="Arial MT"/>
              </a:rPr>
              <a:t> </a:t>
            </a:r>
            <a:r>
              <a:rPr sz="2650" spc="5" dirty="0">
                <a:latin typeface="Arial MT"/>
                <a:cs typeface="Arial MT"/>
              </a:rPr>
              <a:t>on </a:t>
            </a:r>
            <a:r>
              <a:rPr sz="2650" spc="10" dirty="0">
                <a:latin typeface="Arial MT"/>
                <a:cs typeface="Arial MT"/>
              </a:rPr>
              <a:t>Device</a:t>
            </a:r>
            <a:endParaRPr sz="2650">
              <a:latin typeface="Arial MT"/>
              <a:cs typeface="Arial MT"/>
            </a:endParaRPr>
          </a:p>
          <a:p>
            <a:pPr marL="431800" indent="-419100">
              <a:lnSpc>
                <a:spcPct val="100000"/>
              </a:lnSpc>
              <a:spcBef>
                <a:spcPts val="830"/>
              </a:spcBef>
              <a:buAutoNum type="arabicPeriod"/>
              <a:tabLst>
                <a:tab pos="431800" algn="l"/>
              </a:tabLst>
            </a:pPr>
            <a:r>
              <a:rPr sz="2650" spc="-15" dirty="0">
                <a:latin typeface="Arial MT"/>
                <a:cs typeface="Arial MT"/>
              </a:rPr>
              <a:t>Transfer </a:t>
            </a:r>
            <a:r>
              <a:rPr sz="2650" dirty="0">
                <a:latin typeface="Arial MT"/>
                <a:cs typeface="Arial MT"/>
              </a:rPr>
              <a:t>results</a:t>
            </a:r>
            <a:r>
              <a:rPr sz="2650" spc="25" dirty="0">
                <a:latin typeface="Arial MT"/>
                <a:cs typeface="Arial MT"/>
              </a:rPr>
              <a:t> </a:t>
            </a:r>
            <a:r>
              <a:rPr sz="2650" dirty="0">
                <a:latin typeface="Arial MT"/>
                <a:cs typeface="Arial MT"/>
              </a:rPr>
              <a:t>from</a:t>
            </a:r>
            <a:r>
              <a:rPr sz="2650" spc="30" dirty="0">
                <a:latin typeface="Arial MT"/>
                <a:cs typeface="Arial MT"/>
              </a:rPr>
              <a:t> </a:t>
            </a:r>
            <a:r>
              <a:rPr sz="2650" dirty="0">
                <a:latin typeface="Arial MT"/>
                <a:cs typeface="Arial MT"/>
              </a:rPr>
              <a:t>Device</a:t>
            </a:r>
            <a:r>
              <a:rPr sz="2650" spc="30" dirty="0">
                <a:latin typeface="Arial MT"/>
                <a:cs typeface="Arial MT"/>
              </a:rPr>
              <a:t> </a:t>
            </a:r>
            <a:r>
              <a:rPr sz="2650" spc="5" dirty="0">
                <a:latin typeface="Arial MT"/>
                <a:cs typeface="Arial MT"/>
              </a:rPr>
              <a:t>memory</a:t>
            </a:r>
            <a:r>
              <a:rPr sz="2650" spc="30" dirty="0">
                <a:latin typeface="Arial MT"/>
                <a:cs typeface="Arial MT"/>
              </a:rPr>
              <a:t> </a:t>
            </a:r>
            <a:r>
              <a:rPr sz="2650" dirty="0">
                <a:latin typeface="Arial MT"/>
                <a:cs typeface="Arial MT"/>
              </a:rPr>
              <a:t>to</a:t>
            </a:r>
            <a:r>
              <a:rPr sz="2650" spc="40" dirty="0">
                <a:latin typeface="Arial MT"/>
                <a:cs typeface="Arial MT"/>
              </a:rPr>
              <a:t> </a:t>
            </a:r>
            <a:r>
              <a:rPr sz="2650" dirty="0">
                <a:latin typeface="Arial MT"/>
                <a:cs typeface="Arial MT"/>
              </a:rPr>
              <a:t>Host</a:t>
            </a:r>
            <a:r>
              <a:rPr sz="2650" spc="10" dirty="0">
                <a:latin typeface="Arial MT"/>
                <a:cs typeface="Arial MT"/>
              </a:rPr>
              <a:t> </a:t>
            </a:r>
            <a:r>
              <a:rPr sz="2650" spc="5" dirty="0">
                <a:latin typeface="Arial MT"/>
                <a:cs typeface="Arial MT"/>
              </a:rPr>
              <a:t>memory</a:t>
            </a:r>
            <a:endParaRPr sz="2650">
              <a:latin typeface="Arial MT"/>
              <a:cs typeface="Arial MT"/>
            </a:endParaRPr>
          </a:p>
          <a:p>
            <a:pPr marL="431800" indent="-419100">
              <a:lnSpc>
                <a:spcPct val="100000"/>
              </a:lnSpc>
              <a:spcBef>
                <a:spcPts val="1010"/>
              </a:spcBef>
              <a:buAutoNum type="arabicPeriod"/>
              <a:tabLst>
                <a:tab pos="431800" algn="l"/>
              </a:tabLst>
            </a:pPr>
            <a:r>
              <a:rPr sz="2650" dirty="0">
                <a:latin typeface="Arial MT"/>
                <a:cs typeface="Arial MT"/>
              </a:rPr>
              <a:t>De-allocate</a:t>
            </a:r>
            <a:r>
              <a:rPr sz="2650" spc="45" dirty="0">
                <a:latin typeface="Arial MT"/>
                <a:cs typeface="Arial MT"/>
              </a:rPr>
              <a:t> </a:t>
            </a:r>
            <a:r>
              <a:rPr sz="2650" dirty="0">
                <a:latin typeface="Arial MT"/>
                <a:cs typeface="Arial MT"/>
              </a:rPr>
              <a:t>all</a:t>
            </a:r>
            <a:r>
              <a:rPr sz="2650" spc="15" dirty="0">
                <a:latin typeface="Arial MT"/>
                <a:cs typeface="Arial MT"/>
              </a:rPr>
              <a:t> </a:t>
            </a:r>
            <a:r>
              <a:rPr sz="2650" dirty="0">
                <a:latin typeface="Arial MT"/>
                <a:cs typeface="Arial MT"/>
              </a:rPr>
              <a:t>the</a:t>
            </a:r>
            <a:r>
              <a:rPr sz="2650" spc="20" dirty="0">
                <a:latin typeface="Arial MT"/>
                <a:cs typeface="Arial MT"/>
              </a:rPr>
              <a:t> </a:t>
            </a:r>
            <a:r>
              <a:rPr sz="2650" spc="5" dirty="0">
                <a:latin typeface="Arial MT"/>
                <a:cs typeface="Arial MT"/>
              </a:rPr>
              <a:t>memory</a:t>
            </a:r>
            <a:r>
              <a:rPr sz="2650" spc="35" dirty="0">
                <a:latin typeface="Arial MT"/>
                <a:cs typeface="Arial MT"/>
              </a:rPr>
              <a:t> </a:t>
            </a:r>
            <a:r>
              <a:rPr sz="2650" dirty="0">
                <a:latin typeface="Arial MT"/>
                <a:cs typeface="Arial MT"/>
              </a:rPr>
              <a:t>and</a:t>
            </a:r>
            <a:r>
              <a:rPr sz="2650" spc="25" dirty="0">
                <a:latin typeface="Arial MT"/>
                <a:cs typeface="Arial MT"/>
              </a:rPr>
              <a:t> </a:t>
            </a:r>
            <a:r>
              <a:rPr sz="2650" dirty="0">
                <a:latin typeface="Arial MT"/>
                <a:cs typeface="Arial MT"/>
              </a:rPr>
              <a:t>terminate</a:t>
            </a:r>
            <a:r>
              <a:rPr sz="2650" spc="55" dirty="0">
                <a:latin typeface="Arial MT"/>
                <a:cs typeface="Arial MT"/>
              </a:rPr>
              <a:t> </a:t>
            </a:r>
            <a:r>
              <a:rPr sz="2650" dirty="0">
                <a:latin typeface="Arial MT"/>
                <a:cs typeface="Arial MT"/>
              </a:rPr>
              <a:t>the</a:t>
            </a:r>
            <a:r>
              <a:rPr sz="2650" spc="20" dirty="0">
                <a:latin typeface="Arial MT"/>
                <a:cs typeface="Arial MT"/>
              </a:rPr>
              <a:t> </a:t>
            </a:r>
            <a:r>
              <a:rPr sz="2650" dirty="0">
                <a:latin typeface="Arial MT"/>
                <a:cs typeface="Arial MT"/>
              </a:rPr>
              <a:t>program</a:t>
            </a:r>
            <a:endParaRPr sz="2650">
              <a:latin typeface="Arial MT"/>
              <a:cs typeface="Arial MT"/>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24582" y="457022"/>
            <a:ext cx="5804535" cy="582295"/>
          </a:xfrm>
          <a:prstGeom prst="rect">
            <a:avLst/>
          </a:prstGeom>
        </p:spPr>
        <p:txBody>
          <a:bodyPr vert="horz" wrap="square" lIns="0" tIns="12700" rIns="0" bIns="0" rtlCol="0">
            <a:spAutoFit/>
          </a:bodyPr>
          <a:lstStyle/>
          <a:p>
            <a:pPr marL="12700">
              <a:lnSpc>
                <a:spcPct val="100000"/>
              </a:lnSpc>
              <a:spcBef>
                <a:spcPts val="100"/>
              </a:spcBef>
            </a:pPr>
            <a:r>
              <a:rPr sz="3650" spc="5" dirty="0"/>
              <a:t>Pseudo</a:t>
            </a:r>
            <a:r>
              <a:rPr sz="3650" spc="-40" dirty="0"/>
              <a:t> </a:t>
            </a:r>
            <a:r>
              <a:rPr sz="3650" spc="-5" dirty="0"/>
              <a:t>Code</a:t>
            </a:r>
            <a:r>
              <a:rPr sz="3650" spc="-35" dirty="0"/>
              <a:t> </a:t>
            </a:r>
            <a:r>
              <a:rPr sz="3650" spc="-5" dirty="0"/>
              <a:t>(new</a:t>
            </a:r>
            <a:r>
              <a:rPr sz="3650" spc="-25" dirty="0"/>
              <a:t> </a:t>
            </a:r>
            <a:r>
              <a:rPr sz="3650" spc="5" dirty="0"/>
              <a:t>method)</a:t>
            </a:r>
            <a:endParaRPr sz="3650"/>
          </a:p>
        </p:txBody>
      </p:sp>
      <p:sp>
        <p:nvSpPr>
          <p:cNvPr id="3" name="object 3"/>
          <p:cNvSpPr txBox="1"/>
          <p:nvPr/>
        </p:nvSpPr>
        <p:spPr>
          <a:xfrm>
            <a:off x="599033" y="1300677"/>
            <a:ext cx="8841740" cy="1992630"/>
          </a:xfrm>
          <a:prstGeom prst="rect">
            <a:avLst/>
          </a:prstGeom>
        </p:spPr>
        <p:txBody>
          <a:bodyPr vert="horz" wrap="square" lIns="0" tIns="142875" rIns="0" bIns="0" rtlCol="0">
            <a:spAutoFit/>
          </a:bodyPr>
          <a:lstStyle/>
          <a:p>
            <a:pPr marL="431800" indent="-419100">
              <a:lnSpc>
                <a:spcPct val="100000"/>
              </a:lnSpc>
              <a:spcBef>
                <a:spcPts val="1125"/>
              </a:spcBef>
              <a:buAutoNum type="arabicPeriod"/>
              <a:tabLst>
                <a:tab pos="431800" algn="l"/>
              </a:tabLst>
            </a:pPr>
            <a:r>
              <a:rPr sz="2650" spc="5" dirty="0">
                <a:latin typeface="Arial MT"/>
                <a:cs typeface="Arial MT"/>
              </a:rPr>
              <a:t>Allocate</a:t>
            </a:r>
            <a:r>
              <a:rPr sz="2650" spc="-10" dirty="0">
                <a:latin typeface="Arial MT"/>
                <a:cs typeface="Arial MT"/>
              </a:rPr>
              <a:t> </a:t>
            </a:r>
            <a:r>
              <a:rPr sz="2650" dirty="0">
                <a:latin typeface="Arial MT"/>
                <a:cs typeface="Arial MT"/>
              </a:rPr>
              <a:t>and</a:t>
            </a:r>
            <a:r>
              <a:rPr sz="2650" spc="15" dirty="0">
                <a:latin typeface="Arial MT"/>
                <a:cs typeface="Arial MT"/>
              </a:rPr>
              <a:t> </a:t>
            </a:r>
            <a:r>
              <a:rPr sz="2650" dirty="0">
                <a:latin typeface="Arial MT"/>
                <a:cs typeface="Arial MT"/>
              </a:rPr>
              <a:t>initialize</a:t>
            </a:r>
            <a:r>
              <a:rPr sz="2650" spc="35" dirty="0">
                <a:latin typeface="Arial MT"/>
                <a:cs typeface="Arial MT"/>
              </a:rPr>
              <a:t> </a:t>
            </a:r>
            <a:r>
              <a:rPr sz="2650" dirty="0">
                <a:latin typeface="Arial MT"/>
                <a:cs typeface="Arial MT"/>
              </a:rPr>
              <a:t>Host</a:t>
            </a:r>
            <a:r>
              <a:rPr sz="2650" spc="-5" dirty="0">
                <a:latin typeface="Arial MT"/>
                <a:cs typeface="Arial MT"/>
              </a:rPr>
              <a:t> </a:t>
            </a:r>
            <a:r>
              <a:rPr sz="2650" spc="5" dirty="0">
                <a:latin typeface="Arial MT"/>
                <a:cs typeface="Arial MT"/>
              </a:rPr>
              <a:t>Memory</a:t>
            </a:r>
            <a:endParaRPr sz="2650">
              <a:latin typeface="Arial MT"/>
              <a:cs typeface="Arial MT"/>
            </a:endParaRPr>
          </a:p>
          <a:p>
            <a:pPr marL="337185" marR="5080" indent="-325120">
              <a:lnSpc>
                <a:spcPts val="3000"/>
              </a:lnSpc>
              <a:spcBef>
                <a:spcPts val="1270"/>
              </a:spcBef>
              <a:buAutoNum type="arabicPeriod"/>
              <a:tabLst>
                <a:tab pos="337820" algn="l"/>
              </a:tabLst>
            </a:pPr>
            <a:r>
              <a:rPr sz="2650" spc="5" dirty="0">
                <a:latin typeface="Arial MT"/>
                <a:cs typeface="Arial MT"/>
              </a:rPr>
              <a:t>Launch </a:t>
            </a:r>
            <a:r>
              <a:rPr sz="2650" spc="-5" dirty="0">
                <a:latin typeface="Arial MT"/>
                <a:cs typeface="Arial MT"/>
              </a:rPr>
              <a:t>“kernel”</a:t>
            </a:r>
            <a:r>
              <a:rPr sz="2650" spc="50" dirty="0">
                <a:latin typeface="Arial MT"/>
                <a:cs typeface="Arial MT"/>
              </a:rPr>
              <a:t> </a:t>
            </a:r>
            <a:r>
              <a:rPr sz="2650" dirty="0">
                <a:latin typeface="Arial MT"/>
                <a:cs typeface="Arial MT"/>
              </a:rPr>
              <a:t>on</a:t>
            </a:r>
            <a:r>
              <a:rPr sz="2650" spc="20" dirty="0">
                <a:latin typeface="Arial MT"/>
                <a:cs typeface="Arial MT"/>
              </a:rPr>
              <a:t> </a:t>
            </a:r>
            <a:r>
              <a:rPr sz="2650" dirty="0">
                <a:latin typeface="Arial MT"/>
                <a:cs typeface="Arial MT"/>
              </a:rPr>
              <a:t>the</a:t>
            </a:r>
            <a:r>
              <a:rPr sz="2650" spc="25" dirty="0">
                <a:latin typeface="Arial MT"/>
                <a:cs typeface="Arial MT"/>
              </a:rPr>
              <a:t> </a:t>
            </a:r>
            <a:r>
              <a:rPr sz="2650" spc="10" dirty="0">
                <a:latin typeface="Arial MT"/>
                <a:cs typeface="Arial MT"/>
              </a:rPr>
              <a:t>Device</a:t>
            </a:r>
            <a:r>
              <a:rPr sz="2650" spc="-5" dirty="0">
                <a:latin typeface="Arial MT"/>
                <a:cs typeface="Arial MT"/>
              </a:rPr>
              <a:t> </a:t>
            </a:r>
            <a:r>
              <a:rPr sz="2650" dirty="0">
                <a:latin typeface="Arial MT"/>
                <a:cs typeface="Arial MT"/>
              </a:rPr>
              <a:t>–</a:t>
            </a:r>
            <a:r>
              <a:rPr sz="2650" spc="20" dirty="0">
                <a:latin typeface="Arial MT"/>
                <a:cs typeface="Arial MT"/>
              </a:rPr>
              <a:t> </a:t>
            </a:r>
            <a:r>
              <a:rPr sz="2650" dirty="0">
                <a:latin typeface="Arial MT"/>
                <a:cs typeface="Arial MT"/>
              </a:rPr>
              <a:t>large</a:t>
            </a:r>
            <a:r>
              <a:rPr sz="2650" spc="35" dirty="0">
                <a:latin typeface="Arial MT"/>
                <a:cs typeface="Arial MT"/>
              </a:rPr>
              <a:t> </a:t>
            </a:r>
            <a:r>
              <a:rPr sz="2650" dirty="0">
                <a:latin typeface="Arial MT"/>
                <a:cs typeface="Arial MT"/>
              </a:rPr>
              <a:t>number</a:t>
            </a:r>
            <a:r>
              <a:rPr sz="2650" spc="60" dirty="0">
                <a:latin typeface="Arial MT"/>
                <a:cs typeface="Arial MT"/>
              </a:rPr>
              <a:t> </a:t>
            </a:r>
            <a:r>
              <a:rPr sz="2650" dirty="0">
                <a:latin typeface="Arial MT"/>
                <a:cs typeface="Arial MT"/>
              </a:rPr>
              <a:t>of</a:t>
            </a:r>
            <a:r>
              <a:rPr sz="2650" spc="10" dirty="0">
                <a:latin typeface="Arial MT"/>
                <a:cs typeface="Arial MT"/>
              </a:rPr>
              <a:t> </a:t>
            </a:r>
            <a:r>
              <a:rPr sz="2650" dirty="0">
                <a:latin typeface="Arial MT"/>
                <a:cs typeface="Arial MT"/>
              </a:rPr>
              <a:t>threads </a:t>
            </a:r>
            <a:r>
              <a:rPr sz="2650" spc="-725" dirty="0">
                <a:latin typeface="Arial MT"/>
                <a:cs typeface="Arial MT"/>
              </a:rPr>
              <a:t> </a:t>
            </a:r>
            <a:r>
              <a:rPr sz="2650" spc="5" dirty="0">
                <a:latin typeface="Arial MT"/>
                <a:cs typeface="Arial MT"/>
              </a:rPr>
              <a:t>execute</a:t>
            </a:r>
            <a:r>
              <a:rPr sz="2650" dirty="0">
                <a:latin typeface="Arial MT"/>
                <a:cs typeface="Arial MT"/>
              </a:rPr>
              <a:t> in</a:t>
            </a:r>
            <a:r>
              <a:rPr sz="2650" spc="15" dirty="0">
                <a:latin typeface="Arial MT"/>
                <a:cs typeface="Arial MT"/>
              </a:rPr>
              <a:t> </a:t>
            </a:r>
            <a:r>
              <a:rPr sz="2650" dirty="0">
                <a:latin typeface="Arial MT"/>
                <a:cs typeface="Arial MT"/>
              </a:rPr>
              <a:t>parallel</a:t>
            </a:r>
            <a:r>
              <a:rPr sz="2650" spc="50" dirty="0">
                <a:latin typeface="Arial MT"/>
                <a:cs typeface="Arial MT"/>
              </a:rPr>
              <a:t> </a:t>
            </a:r>
            <a:r>
              <a:rPr sz="2650" spc="5" dirty="0">
                <a:latin typeface="Arial MT"/>
                <a:cs typeface="Arial MT"/>
              </a:rPr>
              <a:t>on </a:t>
            </a:r>
            <a:r>
              <a:rPr sz="2650" spc="10" dirty="0">
                <a:latin typeface="Arial MT"/>
                <a:cs typeface="Arial MT"/>
              </a:rPr>
              <a:t>Device</a:t>
            </a:r>
            <a:r>
              <a:rPr sz="2650" dirty="0">
                <a:latin typeface="Arial MT"/>
                <a:cs typeface="Arial MT"/>
              </a:rPr>
              <a:t> </a:t>
            </a:r>
            <a:r>
              <a:rPr sz="2650" spc="5" dirty="0">
                <a:latin typeface="Arial MT"/>
                <a:cs typeface="Arial MT"/>
              </a:rPr>
              <a:t>(</a:t>
            </a:r>
            <a:r>
              <a:rPr sz="2650" spc="5" dirty="0">
                <a:solidFill>
                  <a:srgbClr val="FF6600"/>
                </a:solidFill>
                <a:latin typeface="Arial MT"/>
                <a:cs typeface="Arial MT"/>
              </a:rPr>
              <a:t>Magic</a:t>
            </a:r>
            <a:r>
              <a:rPr sz="2650" spc="45" dirty="0">
                <a:solidFill>
                  <a:srgbClr val="FF6600"/>
                </a:solidFill>
                <a:latin typeface="Arial MT"/>
                <a:cs typeface="Arial MT"/>
              </a:rPr>
              <a:t> </a:t>
            </a:r>
            <a:r>
              <a:rPr sz="2650" spc="5" dirty="0">
                <a:solidFill>
                  <a:srgbClr val="FF6600"/>
                </a:solidFill>
                <a:latin typeface="Arial MT"/>
                <a:cs typeface="Arial MT"/>
              </a:rPr>
              <a:t>Step!</a:t>
            </a:r>
            <a:r>
              <a:rPr sz="2650" spc="5" dirty="0">
                <a:latin typeface="Arial MT"/>
                <a:cs typeface="Arial MT"/>
              </a:rPr>
              <a:t>)</a:t>
            </a:r>
            <a:endParaRPr sz="2650">
              <a:latin typeface="Arial MT"/>
              <a:cs typeface="Arial MT"/>
            </a:endParaRPr>
          </a:p>
          <a:p>
            <a:pPr marL="431800" indent="-419100">
              <a:lnSpc>
                <a:spcPct val="100000"/>
              </a:lnSpc>
              <a:spcBef>
                <a:spcPts val="835"/>
              </a:spcBef>
              <a:buAutoNum type="arabicPeriod"/>
              <a:tabLst>
                <a:tab pos="431800" algn="l"/>
              </a:tabLst>
            </a:pPr>
            <a:r>
              <a:rPr sz="2650" dirty="0">
                <a:latin typeface="Arial MT"/>
                <a:cs typeface="Arial MT"/>
              </a:rPr>
              <a:t>De-allocate</a:t>
            </a:r>
            <a:r>
              <a:rPr sz="2650" spc="45" dirty="0">
                <a:latin typeface="Arial MT"/>
                <a:cs typeface="Arial MT"/>
              </a:rPr>
              <a:t> </a:t>
            </a:r>
            <a:r>
              <a:rPr sz="2650" dirty="0">
                <a:latin typeface="Arial MT"/>
                <a:cs typeface="Arial MT"/>
              </a:rPr>
              <a:t>all</a:t>
            </a:r>
            <a:r>
              <a:rPr sz="2650" spc="15" dirty="0">
                <a:latin typeface="Arial MT"/>
                <a:cs typeface="Arial MT"/>
              </a:rPr>
              <a:t> </a:t>
            </a:r>
            <a:r>
              <a:rPr sz="2650" dirty="0">
                <a:latin typeface="Arial MT"/>
                <a:cs typeface="Arial MT"/>
              </a:rPr>
              <a:t>the</a:t>
            </a:r>
            <a:r>
              <a:rPr sz="2650" spc="20" dirty="0">
                <a:latin typeface="Arial MT"/>
                <a:cs typeface="Arial MT"/>
              </a:rPr>
              <a:t> </a:t>
            </a:r>
            <a:r>
              <a:rPr sz="2650" spc="5" dirty="0">
                <a:latin typeface="Arial MT"/>
                <a:cs typeface="Arial MT"/>
              </a:rPr>
              <a:t>memory</a:t>
            </a:r>
            <a:r>
              <a:rPr sz="2650" spc="35" dirty="0">
                <a:latin typeface="Arial MT"/>
                <a:cs typeface="Arial MT"/>
              </a:rPr>
              <a:t> </a:t>
            </a:r>
            <a:r>
              <a:rPr sz="2650" dirty="0">
                <a:latin typeface="Arial MT"/>
                <a:cs typeface="Arial MT"/>
              </a:rPr>
              <a:t>and</a:t>
            </a:r>
            <a:r>
              <a:rPr sz="2650" spc="25" dirty="0">
                <a:latin typeface="Arial MT"/>
                <a:cs typeface="Arial MT"/>
              </a:rPr>
              <a:t> </a:t>
            </a:r>
            <a:r>
              <a:rPr sz="2650" dirty="0">
                <a:latin typeface="Arial MT"/>
                <a:cs typeface="Arial MT"/>
              </a:rPr>
              <a:t>terminate</a:t>
            </a:r>
            <a:r>
              <a:rPr sz="2650" spc="55" dirty="0">
                <a:latin typeface="Arial MT"/>
                <a:cs typeface="Arial MT"/>
              </a:rPr>
              <a:t> </a:t>
            </a:r>
            <a:r>
              <a:rPr sz="2650" dirty="0">
                <a:latin typeface="Arial MT"/>
                <a:cs typeface="Arial MT"/>
              </a:rPr>
              <a:t>the</a:t>
            </a:r>
            <a:r>
              <a:rPr sz="2650" spc="20" dirty="0">
                <a:latin typeface="Arial MT"/>
                <a:cs typeface="Arial MT"/>
              </a:rPr>
              <a:t> </a:t>
            </a:r>
            <a:r>
              <a:rPr sz="2650" dirty="0">
                <a:latin typeface="Arial MT"/>
                <a:cs typeface="Arial MT"/>
              </a:rPr>
              <a:t>program</a:t>
            </a:r>
            <a:endParaRPr sz="2650">
              <a:latin typeface="Arial MT"/>
              <a:cs typeface="Arial M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6490" y="457022"/>
            <a:ext cx="2728595" cy="582295"/>
          </a:xfrm>
          <a:prstGeom prst="rect">
            <a:avLst/>
          </a:prstGeom>
        </p:spPr>
        <p:txBody>
          <a:bodyPr vert="horz" wrap="square" lIns="0" tIns="12700" rIns="0" bIns="0" rtlCol="0">
            <a:spAutoFit/>
          </a:bodyPr>
          <a:lstStyle/>
          <a:p>
            <a:pPr marL="12700">
              <a:lnSpc>
                <a:spcPct val="100000"/>
              </a:lnSpc>
              <a:spcBef>
                <a:spcPts val="100"/>
              </a:spcBef>
            </a:pPr>
            <a:r>
              <a:rPr sz="3650" spc="5" dirty="0"/>
              <a:t>CPU</a:t>
            </a:r>
            <a:r>
              <a:rPr sz="3650" spc="-65" dirty="0"/>
              <a:t> </a:t>
            </a:r>
            <a:r>
              <a:rPr sz="3650" dirty="0"/>
              <a:t>vs</a:t>
            </a:r>
            <a:r>
              <a:rPr sz="3650" spc="-75" dirty="0"/>
              <a:t> </a:t>
            </a:r>
            <a:r>
              <a:rPr sz="3650" dirty="0"/>
              <a:t>GPU</a:t>
            </a:r>
            <a:endParaRPr sz="3650"/>
          </a:p>
        </p:txBody>
      </p:sp>
      <p:sp>
        <p:nvSpPr>
          <p:cNvPr id="3" name="object 3"/>
          <p:cNvSpPr txBox="1"/>
          <p:nvPr/>
        </p:nvSpPr>
        <p:spPr>
          <a:xfrm>
            <a:off x="257047" y="5927547"/>
            <a:ext cx="4004945" cy="254000"/>
          </a:xfrm>
          <a:prstGeom prst="rect">
            <a:avLst/>
          </a:prstGeom>
        </p:spPr>
        <p:txBody>
          <a:bodyPr vert="horz" wrap="square" lIns="0" tIns="12700" rIns="0" bIns="0" rtlCol="0">
            <a:spAutoFit/>
          </a:bodyPr>
          <a:lstStyle/>
          <a:p>
            <a:pPr marL="12700">
              <a:lnSpc>
                <a:spcPct val="100000"/>
              </a:lnSpc>
              <a:spcBef>
                <a:spcPts val="100"/>
              </a:spcBef>
            </a:pPr>
            <a:r>
              <a:rPr sz="1500" dirty="0">
                <a:latin typeface="Arial MT"/>
                <a:cs typeface="Arial MT"/>
              </a:rPr>
              <a:t>Source:</a:t>
            </a:r>
            <a:r>
              <a:rPr sz="1500" spc="-50" dirty="0">
                <a:latin typeface="Arial MT"/>
                <a:cs typeface="Arial MT"/>
              </a:rPr>
              <a:t> </a:t>
            </a:r>
            <a:r>
              <a:rPr sz="1500" spc="-5" dirty="0">
                <a:latin typeface="Arial MT"/>
                <a:cs typeface="Arial MT"/>
              </a:rPr>
              <a:t>CUDA</a:t>
            </a:r>
            <a:r>
              <a:rPr sz="1500" spc="-185" dirty="0">
                <a:latin typeface="Arial MT"/>
                <a:cs typeface="Arial MT"/>
              </a:rPr>
              <a:t> </a:t>
            </a:r>
            <a:r>
              <a:rPr sz="1500" spc="-5" dirty="0">
                <a:latin typeface="Arial MT"/>
                <a:cs typeface="Arial MT"/>
              </a:rPr>
              <a:t>C</a:t>
            </a:r>
            <a:r>
              <a:rPr sz="1500" spc="5" dirty="0">
                <a:latin typeface="Arial MT"/>
                <a:cs typeface="Arial MT"/>
              </a:rPr>
              <a:t> </a:t>
            </a:r>
            <a:r>
              <a:rPr sz="1500" spc="-5" dirty="0">
                <a:latin typeface="Arial MT"/>
                <a:cs typeface="Arial MT"/>
              </a:rPr>
              <a:t>Programming</a:t>
            </a:r>
            <a:r>
              <a:rPr sz="1500" spc="-20" dirty="0">
                <a:latin typeface="Arial MT"/>
                <a:cs typeface="Arial MT"/>
              </a:rPr>
              <a:t> </a:t>
            </a:r>
            <a:r>
              <a:rPr sz="1500" spc="-5" dirty="0">
                <a:latin typeface="Arial MT"/>
                <a:cs typeface="Arial MT"/>
              </a:rPr>
              <a:t>Guide</a:t>
            </a:r>
            <a:r>
              <a:rPr sz="1500" spc="-20" dirty="0">
                <a:latin typeface="Arial MT"/>
                <a:cs typeface="Arial MT"/>
              </a:rPr>
              <a:t> </a:t>
            </a:r>
            <a:r>
              <a:rPr sz="1500" spc="-5" dirty="0">
                <a:latin typeface="Arial MT"/>
                <a:cs typeface="Arial MT"/>
              </a:rPr>
              <a:t>(NVIDIA)</a:t>
            </a:r>
            <a:endParaRPr sz="1500">
              <a:latin typeface="Arial MT"/>
              <a:cs typeface="Arial MT"/>
            </a:endParaRPr>
          </a:p>
        </p:txBody>
      </p:sp>
      <p:pic>
        <p:nvPicPr>
          <p:cNvPr id="4" name="object 4"/>
          <p:cNvPicPr/>
          <p:nvPr/>
        </p:nvPicPr>
        <p:blipFill>
          <a:blip r:embed="rId2" cstate="print"/>
          <a:stretch>
            <a:fillRect/>
          </a:stretch>
        </p:blipFill>
        <p:spPr>
          <a:xfrm>
            <a:off x="184404" y="1729740"/>
            <a:ext cx="9683496" cy="288798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7817" y="2406142"/>
            <a:ext cx="3839845" cy="513715"/>
          </a:xfrm>
          <a:prstGeom prst="rect">
            <a:avLst/>
          </a:prstGeom>
        </p:spPr>
        <p:txBody>
          <a:bodyPr vert="horz" wrap="square" lIns="0" tIns="13335" rIns="0" bIns="0" rtlCol="0">
            <a:spAutoFit/>
          </a:bodyPr>
          <a:lstStyle/>
          <a:p>
            <a:pPr marL="12700">
              <a:lnSpc>
                <a:spcPct val="100000"/>
              </a:lnSpc>
              <a:spcBef>
                <a:spcPts val="105"/>
              </a:spcBef>
            </a:pPr>
            <a:r>
              <a:rPr sz="3200" spc="-5" dirty="0"/>
              <a:t>Introduction</a:t>
            </a:r>
            <a:r>
              <a:rPr sz="3200" spc="-145" dirty="0"/>
              <a:t> </a:t>
            </a:r>
            <a:r>
              <a:rPr sz="3200" spc="-5" dirty="0"/>
              <a:t>to</a:t>
            </a:r>
            <a:r>
              <a:rPr sz="3200" spc="-114" dirty="0"/>
              <a:t> </a:t>
            </a:r>
            <a:r>
              <a:rPr sz="3200" dirty="0"/>
              <a:t>CUDA</a:t>
            </a:r>
            <a:endParaRPr sz="320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6386" y="457022"/>
            <a:ext cx="1345565" cy="582295"/>
          </a:xfrm>
          <a:prstGeom prst="rect">
            <a:avLst/>
          </a:prstGeom>
        </p:spPr>
        <p:txBody>
          <a:bodyPr vert="horz" wrap="square" lIns="0" tIns="12700" rIns="0" bIns="0" rtlCol="0">
            <a:spAutoFit/>
          </a:bodyPr>
          <a:lstStyle/>
          <a:p>
            <a:pPr marL="12700">
              <a:lnSpc>
                <a:spcPct val="100000"/>
              </a:lnSpc>
              <a:spcBef>
                <a:spcPts val="100"/>
              </a:spcBef>
            </a:pPr>
            <a:r>
              <a:rPr sz="3650" spc="20" dirty="0"/>
              <a:t>C</a:t>
            </a:r>
            <a:r>
              <a:rPr sz="3650" dirty="0"/>
              <a:t>UDA</a:t>
            </a:r>
            <a:endParaRPr sz="3650"/>
          </a:p>
        </p:txBody>
      </p:sp>
      <p:sp>
        <p:nvSpPr>
          <p:cNvPr id="3" name="object 3"/>
          <p:cNvSpPr txBox="1"/>
          <p:nvPr/>
        </p:nvSpPr>
        <p:spPr>
          <a:xfrm>
            <a:off x="582574" y="1513459"/>
            <a:ext cx="126364"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Lucida Sans Unicode"/>
                <a:cs typeface="Lucida Sans Unicode"/>
              </a:rPr>
              <a:t>●</a:t>
            </a:r>
            <a:endParaRPr sz="1000">
              <a:latin typeface="Lucida Sans Unicode"/>
              <a:cs typeface="Lucida Sans Unicode"/>
            </a:endParaRPr>
          </a:p>
        </p:txBody>
      </p:sp>
      <p:sp>
        <p:nvSpPr>
          <p:cNvPr id="4" name="object 4"/>
          <p:cNvSpPr txBox="1"/>
          <p:nvPr/>
        </p:nvSpPr>
        <p:spPr>
          <a:xfrm>
            <a:off x="858113" y="1439036"/>
            <a:ext cx="8656320" cy="2020570"/>
          </a:xfrm>
          <a:prstGeom prst="rect">
            <a:avLst/>
          </a:prstGeom>
        </p:spPr>
        <p:txBody>
          <a:bodyPr vert="horz" wrap="square" lIns="0" tIns="45085" rIns="0" bIns="0" rtlCol="0">
            <a:spAutoFit/>
          </a:bodyPr>
          <a:lstStyle/>
          <a:p>
            <a:pPr marL="12700" marR="202565">
              <a:lnSpc>
                <a:spcPts val="2500"/>
              </a:lnSpc>
              <a:spcBef>
                <a:spcPts val="355"/>
              </a:spcBef>
            </a:pPr>
            <a:r>
              <a:rPr sz="2250" dirty="0">
                <a:latin typeface="Arial MT"/>
                <a:cs typeface="Arial MT"/>
              </a:rPr>
              <a:t>Parallel</a:t>
            </a:r>
            <a:r>
              <a:rPr sz="2250" spc="10" dirty="0">
                <a:latin typeface="Arial MT"/>
                <a:cs typeface="Arial MT"/>
              </a:rPr>
              <a:t> </a:t>
            </a:r>
            <a:r>
              <a:rPr sz="2250" dirty="0">
                <a:latin typeface="Arial MT"/>
                <a:cs typeface="Arial MT"/>
              </a:rPr>
              <a:t>computing</a:t>
            </a:r>
            <a:r>
              <a:rPr sz="2250" spc="5" dirty="0">
                <a:latin typeface="Arial MT"/>
                <a:cs typeface="Arial MT"/>
              </a:rPr>
              <a:t> </a:t>
            </a:r>
            <a:r>
              <a:rPr sz="2250" dirty="0">
                <a:latin typeface="Arial MT"/>
                <a:cs typeface="Arial MT"/>
              </a:rPr>
              <a:t>platform</a:t>
            </a:r>
            <a:r>
              <a:rPr sz="2250" spc="15" dirty="0">
                <a:latin typeface="Arial MT"/>
                <a:cs typeface="Arial MT"/>
              </a:rPr>
              <a:t> </a:t>
            </a:r>
            <a:r>
              <a:rPr sz="2250" dirty="0">
                <a:latin typeface="Arial MT"/>
                <a:cs typeface="Arial MT"/>
              </a:rPr>
              <a:t>and</a:t>
            </a:r>
            <a:r>
              <a:rPr sz="2250" spc="5" dirty="0">
                <a:latin typeface="Arial MT"/>
                <a:cs typeface="Arial MT"/>
              </a:rPr>
              <a:t> </a:t>
            </a:r>
            <a:r>
              <a:rPr sz="2250" dirty="0">
                <a:latin typeface="Arial MT"/>
                <a:cs typeface="Arial MT"/>
              </a:rPr>
              <a:t>application</a:t>
            </a:r>
            <a:r>
              <a:rPr sz="2250" spc="10" dirty="0">
                <a:latin typeface="Arial MT"/>
                <a:cs typeface="Arial MT"/>
              </a:rPr>
              <a:t> </a:t>
            </a:r>
            <a:r>
              <a:rPr sz="2250" spc="5" dirty="0">
                <a:latin typeface="Arial MT"/>
                <a:cs typeface="Arial MT"/>
              </a:rPr>
              <a:t>programming</a:t>
            </a:r>
            <a:r>
              <a:rPr sz="2250" spc="-25" dirty="0">
                <a:latin typeface="Arial MT"/>
                <a:cs typeface="Arial MT"/>
              </a:rPr>
              <a:t> </a:t>
            </a:r>
            <a:r>
              <a:rPr sz="2250" dirty="0">
                <a:latin typeface="Arial MT"/>
                <a:cs typeface="Arial MT"/>
              </a:rPr>
              <a:t>interface </a:t>
            </a:r>
            <a:r>
              <a:rPr sz="2250" spc="-610" dirty="0">
                <a:latin typeface="Arial MT"/>
                <a:cs typeface="Arial MT"/>
              </a:rPr>
              <a:t> </a:t>
            </a:r>
            <a:r>
              <a:rPr sz="2250" dirty="0">
                <a:latin typeface="Arial MT"/>
                <a:cs typeface="Arial MT"/>
              </a:rPr>
              <a:t>(API)</a:t>
            </a:r>
            <a:endParaRPr sz="2250">
              <a:latin typeface="Arial MT"/>
              <a:cs typeface="Arial MT"/>
            </a:endParaRPr>
          </a:p>
          <a:p>
            <a:pPr marL="12700">
              <a:lnSpc>
                <a:spcPct val="100000"/>
              </a:lnSpc>
              <a:spcBef>
                <a:spcPts val="580"/>
              </a:spcBef>
              <a:tabLst>
                <a:tab pos="1853564" algn="l"/>
              </a:tabLst>
            </a:pPr>
            <a:r>
              <a:rPr sz="2250" dirty="0">
                <a:latin typeface="Arial MT"/>
                <a:cs typeface="Arial MT"/>
              </a:rPr>
              <a:t>Nvidia</a:t>
            </a:r>
            <a:r>
              <a:rPr sz="2250" spc="25" dirty="0">
                <a:latin typeface="Arial MT"/>
                <a:cs typeface="Arial MT"/>
              </a:rPr>
              <a:t> </a:t>
            </a:r>
            <a:r>
              <a:rPr sz="2250" dirty="0">
                <a:latin typeface="Arial MT"/>
                <a:cs typeface="Arial MT"/>
              </a:rPr>
              <a:t>Corp.-	</a:t>
            </a:r>
            <a:r>
              <a:rPr sz="2250" spc="5" dirty="0">
                <a:latin typeface="Arial MT"/>
                <a:cs typeface="Arial MT"/>
              </a:rPr>
              <a:t>General</a:t>
            </a:r>
            <a:r>
              <a:rPr sz="2250" spc="-15" dirty="0">
                <a:latin typeface="Arial MT"/>
                <a:cs typeface="Arial MT"/>
              </a:rPr>
              <a:t> </a:t>
            </a:r>
            <a:r>
              <a:rPr sz="2250" spc="5" dirty="0">
                <a:latin typeface="Arial MT"/>
                <a:cs typeface="Arial MT"/>
              </a:rPr>
              <a:t>Purpose</a:t>
            </a:r>
            <a:r>
              <a:rPr sz="2250" spc="-15" dirty="0">
                <a:latin typeface="Arial MT"/>
                <a:cs typeface="Arial MT"/>
              </a:rPr>
              <a:t> </a:t>
            </a:r>
            <a:r>
              <a:rPr sz="2250" dirty="0">
                <a:latin typeface="Arial MT"/>
                <a:cs typeface="Arial MT"/>
              </a:rPr>
              <a:t>Graphics Processing Unit</a:t>
            </a:r>
            <a:r>
              <a:rPr sz="2250" spc="-5" dirty="0">
                <a:latin typeface="Arial MT"/>
                <a:cs typeface="Arial MT"/>
              </a:rPr>
              <a:t> </a:t>
            </a:r>
            <a:r>
              <a:rPr sz="2250" dirty="0">
                <a:latin typeface="Arial MT"/>
                <a:cs typeface="Arial MT"/>
              </a:rPr>
              <a:t>(GPGPU)</a:t>
            </a:r>
            <a:endParaRPr sz="2250">
              <a:latin typeface="Arial MT"/>
              <a:cs typeface="Arial MT"/>
            </a:endParaRPr>
          </a:p>
          <a:p>
            <a:pPr marL="12700" marR="2046605">
              <a:lnSpc>
                <a:spcPts val="3660"/>
              </a:lnSpc>
            </a:pPr>
            <a:r>
              <a:rPr sz="2250" dirty="0">
                <a:latin typeface="Arial MT"/>
                <a:cs typeface="Arial MT"/>
              </a:rPr>
              <a:t>Supports</a:t>
            </a:r>
            <a:r>
              <a:rPr sz="2250" spc="5" dirty="0">
                <a:latin typeface="Arial MT"/>
                <a:cs typeface="Arial MT"/>
              </a:rPr>
              <a:t> </a:t>
            </a:r>
            <a:r>
              <a:rPr sz="2250" dirty="0">
                <a:latin typeface="Arial MT"/>
                <a:cs typeface="Arial MT"/>
              </a:rPr>
              <a:t>most</a:t>
            </a:r>
            <a:r>
              <a:rPr sz="2250" spc="35" dirty="0">
                <a:latin typeface="Arial MT"/>
                <a:cs typeface="Arial MT"/>
              </a:rPr>
              <a:t> </a:t>
            </a:r>
            <a:r>
              <a:rPr sz="2250" dirty="0">
                <a:latin typeface="Arial MT"/>
                <a:cs typeface="Arial MT"/>
              </a:rPr>
              <a:t>of</a:t>
            </a:r>
            <a:r>
              <a:rPr sz="2250" spc="5" dirty="0">
                <a:latin typeface="Arial MT"/>
                <a:cs typeface="Arial MT"/>
              </a:rPr>
              <a:t> </a:t>
            </a:r>
            <a:r>
              <a:rPr sz="2250" dirty="0">
                <a:latin typeface="Arial MT"/>
                <a:cs typeface="Arial MT"/>
              </a:rPr>
              <a:t>the</a:t>
            </a:r>
            <a:r>
              <a:rPr sz="2250" spc="15" dirty="0">
                <a:latin typeface="Arial MT"/>
                <a:cs typeface="Arial MT"/>
              </a:rPr>
              <a:t> </a:t>
            </a:r>
            <a:r>
              <a:rPr sz="2250" dirty="0">
                <a:latin typeface="Arial MT"/>
                <a:cs typeface="Arial MT"/>
              </a:rPr>
              <a:t>today's</a:t>
            </a:r>
            <a:r>
              <a:rPr sz="2250" spc="5" dirty="0">
                <a:latin typeface="Arial MT"/>
                <a:cs typeface="Arial MT"/>
              </a:rPr>
              <a:t> </a:t>
            </a:r>
            <a:r>
              <a:rPr sz="2250" dirty="0">
                <a:latin typeface="Arial MT"/>
                <a:cs typeface="Arial MT"/>
              </a:rPr>
              <a:t>Nvidia's</a:t>
            </a:r>
            <a:r>
              <a:rPr sz="2250" spc="10" dirty="0">
                <a:latin typeface="Arial MT"/>
                <a:cs typeface="Arial MT"/>
              </a:rPr>
              <a:t> </a:t>
            </a:r>
            <a:r>
              <a:rPr sz="2250" dirty="0">
                <a:latin typeface="Arial MT"/>
                <a:cs typeface="Arial MT"/>
              </a:rPr>
              <a:t>gaming</a:t>
            </a:r>
            <a:r>
              <a:rPr sz="2250" spc="20" dirty="0">
                <a:latin typeface="Arial MT"/>
                <a:cs typeface="Arial MT"/>
              </a:rPr>
              <a:t> </a:t>
            </a:r>
            <a:r>
              <a:rPr sz="2250" dirty="0">
                <a:latin typeface="Arial MT"/>
                <a:cs typeface="Arial MT"/>
              </a:rPr>
              <a:t>cards. </a:t>
            </a:r>
            <a:r>
              <a:rPr sz="2250" spc="-610" dirty="0">
                <a:latin typeface="Arial MT"/>
                <a:cs typeface="Arial MT"/>
              </a:rPr>
              <a:t> </a:t>
            </a:r>
            <a:r>
              <a:rPr sz="2250" dirty="0">
                <a:latin typeface="Arial MT"/>
                <a:cs typeface="Arial MT"/>
              </a:rPr>
              <a:t>Platforms</a:t>
            </a:r>
            <a:endParaRPr sz="2250">
              <a:latin typeface="Arial MT"/>
              <a:cs typeface="Arial MT"/>
            </a:endParaRPr>
          </a:p>
        </p:txBody>
      </p:sp>
      <p:sp>
        <p:nvSpPr>
          <p:cNvPr id="5" name="object 5"/>
          <p:cNvSpPr txBox="1"/>
          <p:nvPr/>
        </p:nvSpPr>
        <p:spPr>
          <a:xfrm>
            <a:off x="582574" y="2284602"/>
            <a:ext cx="126364"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Lucida Sans Unicode"/>
                <a:cs typeface="Lucida Sans Unicode"/>
              </a:rPr>
              <a:t>●</a:t>
            </a:r>
            <a:endParaRPr sz="1000">
              <a:latin typeface="Lucida Sans Unicode"/>
              <a:cs typeface="Lucida Sans Unicode"/>
            </a:endParaRPr>
          </a:p>
        </p:txBody>
      </p:sp>
      <p:sp>
        <p:nvSpPr>
          <p:cNvPr id="6" name="object 6"/>
          <p:cNvSpPr txBox="1"/>
          <p:nvPr/>
        </p:nvSpPr>
        <p:spPr>
          <a:xfrm>
            <a:off x="582574" y="2731465"/>
            <a:ext cx="126364"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Lucida Sans Unicode"/>
                <a:cs typeface="Lucida Sans Unicode"/>
              </a:rPr>
              <a:t>●</a:t>
            </a:r>
            <a:endParaRPr sz="1000">
              <a:latin typeface="Lucida Sans Unicode"/>
              <a:cs typeface="Lucida Sans Unicode"/>
            </a:endParaRPr>
          </a:p>
        </p:txBody>
      </p:sp>
      <p:sp>
        <p:nvSpPr>
          <p:cNvPr id="7" name="object 7"/>
          <p:cNvSpPr txBox="1"/>
          <p:nvPr/>
        </p:nvSpPr>
        <p:spPr>
          <a:xfrm>
            <a:off x="582574" y="3180080"/>
            <a:ext cx="126364"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Lucida Sans Unicode"/>
                <a:cs typeface="Lucida Sans Unicode"/>
              </a:rPr>
              <a:t>●</a:t>
            </a:r>
            <a:endParaRPr sz="1000">
              <a:latin typeface="Lucida Sans Unicode"/>
              <a:cs typeface="Lucida Sans Unicode"/>
            </a:endParaRPr>
          </a:p>
        </p:txBody>
      </p:sp>
      <p:sp>
        <p:nvSpPr>
          <p:cNvPr id="8" name="object 8"/>
          <p:cNvSpPr txBox="1"/>
          <p:nvPr/>
        </p:nvSpPr>
        <p:spPr>
          <a:xfrm>
            <a:off x="949553" y="3520567"/>
            <a:ext cx="118110" cy="1410335"/>
          </a:xfrm>
          <a:prstGeom prst="rect">
            <a:avLst/>
          </a:prstGeom>
        </p:spPr>
        <p:txBody>
          <a:bodyPr vert="horz" wrap="square" lIns="0" tIns="12700" rIns="0" bIns="0" rtlCol="0">
            <a:spAutoFit/>
          </a:bodyPr>
          <a:lstStyle/>
          <a:p>
            <a:pPr marL="12700">
              <a:lnSpc>
                <a:spcPct val="100000"/>
              </a:lnSpc>
              <a:spcBef>
                <a:spcPts val="100"/>
              </a:spcBef>
            </a:pPr>
            <a:r>
              <a:rPr sz="1450" dirty="0">
                <a:latin typeface="Lucida Sans Unicode"/>
                <a:cs typeface="Lucida Sans Unicode"/>
              </a:rPr>
              <a:t>–</a:t>
            </a:r>
            <a:endParaRPr sz="1450">
              <a:latin typeface="Lucida Sans Unicode"/>
              <a:cs typeface="Lucida Sans Unicode"/>
            </a:endParaRPr>
          </a:p>
          <a:p>
            <a:pPr marL="12700">
              <a:lnSpc>
                <a:spcPct val="100000"/>
              </a:lnSpc>
              <a:spcBef>
                <a:spcPts val="1375"/>
              </a:spcBef>
            </a:pPr>
            <a:r>
              <a:rPr sz="1450" dirty="0">
                <a:latin typeface="Lucida Sans Unicode"/>
                <a:cs typeface="Lucida Sans Unicode"/>
              </a:rPr>
              <a:t>–</a:t>
            </a:r>
            <a:endParaRPr sz="1450">
              <a:latin typeface="Lucida Sans Unicode"/>
              <a:cs typeface="Lucida Sans Unicode"/>
            </a:endParaRPr>
          </a:p>
          <a:p>
            <a:pPr marL="12700">
              <a:lnSpc>
                <a:spcPct val="100000"/>
              </a:lnSpc>
              <a:spcBef>
                <a:spcPts val="1285"/>
              </a:spcBef>
            </a:pPr>
            <a:r>
              <a:rPr sz="1450" dirty="0">
                <a:latin typeface="Lucida Sans Unicode"/>
                <a:cs typeface="Lucida Sans Unicode"/>
              </a:rPr>
              <a:t>–</a:t>
            </a:r>
            <a:endParaRPr sz="1450">
              <a:latin typeface="Lucida Sans Unicode"/>
              <a:cs typeface="Lucida Sans Unicode"/>
            </a:endParaRPr>
          </a:p>
          <a:p>
            <a:pPr marL="12700">
              <a:lnSpc>
                <a:spcPct val="100000"/>
              </a:lnSpc>
              <a:spcBef>
                <a:spcPts val="1280"/>
              </a:spcBef>
            </a:pPr>
            <a:r>
              <a:rPr sz="1450" dirty="0">
                <a:latin typeface="Lucida Sans Unicode"/>
                <a:cs typeface="Lucida Sans Unicode"/>
              </a:rPr>
              <a:t>–</a:t>
            </a:r>
            <a:endParaRPr sz="1450">
              <a:latin typeface="Lucida Sans Unicode"/>
              <a:cs typeface="Lucida Sans Unicode"/>
            </a:endParaRPr>
          </a:p>
        </p:txBody>
      </p:sp>
      <p:sp>
        <p:nvSpPr>
          <p:cNvPr id="9" name="object 9"/>
          <p:cNvSpPr txBox="1"/>
          <p:nvPr/>
        </p:nvSpPr>
        <p:spPr>
          <a:xfrm>
            <a:off x="1225397" y="3408451"/>
            <a:ext cx="3512185" cy="1600200"/>
          </a:xfrm>
          <a:prstGeom prst="rect">
            <a:avLst/>
          </a:prstGeom>
        </p:spPr>
        <p:txBody>
          <a:bodyPr vert="horz" wrap="square" lIns="0" tIns="12065" rIns="0" bIns="0" rtlCol="0">
            <a:spAutoFit/>
          </a:bodyPr>
          <a:lstStyle/>
          <a:p>
            <a:pPr marL="12700" marR="1133475">
              <a:lnSpc>
                <a:spcPct val="129000"/>
              </a:lnSpc>
              <a:spcBef>
                <a:spcPts val="95"/>
              </a:spcBef>
            </a:pPr>
            <a:r>
              <a:rPr sz="1950" spc="10" dirty="0">
                <a:latin typeface="Arial MT"/>
                <a:cs typeface="Arial MT"/>
              </a:rPr>
              <a:t>Geforce</a:t>
            </a:r>
            <a:r>
              <a:rPr sz="1950" spc="15" dirty="0">
                <a:latin typeface="Arial MT"/>
                <a:cs typeface="Arial MT"/>
              </a:rPr>
              <a:t> </a:t>
            </a:r>
            <a:r>
              <a:rPr sz="1950" dirty="0">
                <a:latin typeface="Arial MT"/>
                <a:cs typeface="Arial MT"/>
              </a:rPr>
              <a:t>:</a:t>
            </a:r>
            <a:r>
              <a:rPr sz="1950" spc="-5" dirty="0">
                <a:latin typeface="Arial MT"/>
                <a:cs typeface="Arial MT"/>
              </a:rPr>
              <a:t> </a:t>
            </a:r>
            <a:r>
              <a:rPr sz="1950" spc="10" dirty="0">
                <a:latin typeface="Arial MT"/>
                <a:cs typeface="Arial MT"/>
              </a:rPr>
              <a:t>Desktop </a:t>
            </a:r>
            <a:r>
              <a:rPr sz="1950" spc="15" dirty="0">
                <a:latin typeface="Arial MT"/>
                <a:cs typeface="Arial MT"/>
              </a:rPr>
              <a:t> </a:t>
            </a:r>
            <a:r>
              <a:rPr sz="1950" spc="10" dirty="0">
                <a:latin typeface="Arial MT"/>
                <a:cs typeface="Arial MT"/>
              </a:rPr>
              <a:t>Quadro</a:t>
            </a:r>
            <a:r>
              <a:rPr sz="1950" spc="-55" dirty="0">
                <a:latin typeface="Arial MT"/>
                <a:cs typeface="Arial MT"/>
              </a:rPr>
              <a:t> </a:t>
            </a:r>
            <a:r>
              <a:rPr sz="1950" dirty="0">
                <a:latin typeface="Arial MT"/>
                <a:cs typeface="Arial MT"/>
              </a:rPr>
              <a:t>:</a:t>
            </a:r>
            <a:r>
              <a:rPr sz="1950" spc="-60" dirty="0">
                <a:latin typeface="Arial MT"/>
                <a:cs typeface="Arial MT"/>
              </a:rPr>
              <a:t> </a:t>
            </a:r>
            <a:r>
              <a:rPr sz="1950" spc="5" dirty="0">
                <a:latin typeface="Arial MT"/>
                <a:cs typeface="Arial MT"/>
              </a:rPr>
              <a:t>Workstation </a:t>
            </a:r>
            <a:r>
              <a:rPr sz="1950" spc="-525" dirty="0">
                <a:latin typeface="Arial MT"/>
                <a:cs typeface="Arial MT"/>
              </a:rPr>
              <a:t> </a:t>
            </a:r>
            <a:r>
              <a:rPr sz="1950" spc="-70" dirty="0">
                <a:latin typeface="Arial MT"/>
                <a:cs typeface="Arial MT"/>
              </a:rPr>
              <a:t>Tesla</a:t>
            </a:r>
            <a:r>
              <a:rPr sz="1950" spc="-60" dirty="0">
                <a:latin typeface="Arial MT"/>
                <a:cs typeface="Arial MT"/>
              </a:rPr>
              <a:t> </a:t>
            </a:r>
            <a:r>
              <a:rPr sz="1950" dirty="0">
                <a:latin typeface="Arial MT"/>
                <a:cs typeface="Arial MT"/>
              </a:rPr>
              <a:t>:</a:t>
            </a:r>
            <a:r>
              <a:rPr sz="1950" spc="-15" dirty="0">
                <a:latin typeface="Arial MT"/>
                <a:cs typeface="Arial MT"/>
              </a:rPr>
              <a:t> </a:t>
            </a:r>
            <a:r>
              <a:rPr sz="1950" spc="10" dirty="0">
                <a:latin typeface="Arial MT"/>
                <a:cs typeface="Arial MT"/>
              </a:rPr>
              <a:t>Datacenter</a:t>
            </a:r>
            <a:endParaRPr sz="1950">
              <a:latin typeface="Arial MT"/>
              <a:cs typeface="Arial MT"/>
            </a:endParaRPr>
          </a:p>
          <a:p>
            <a:pPr marL="12700">
              <a:lnSpc>
                <a:spcPct val="100000"/>
              </a:lnSpc>
              <a:spcBef>
                <a:spcPts val="1005"/>
              </a:spcBef>
            </a:pPr>
            <a:r>
              <a:rPr sz="1950" spc="-235" dirty="0">
                <a:latin typeface="Arial MT"/>
                <a:cs typeface="Arial MT"/>
              </a:rPr>
              <a:t>T</a:t>
            </a:r>
            <a:r>
              <a:rPr sz="1950" spc="-20" dirty="0">
                <a:latin typeface="Arial MT"/>
                <a:cs typeface="Arial MT"/>
              </a:rPr>
              <a:t>eg</a:t>
            </a:r>
            <a:r>
              <a:rPr sz="1950" spc="-30" dirty="0">
                <a:latin typeface="Arial MT"/>
                <a:cs typeface="Arial MT"/>
              </a:rPr>
              <a:t>r</a:t>
            </a:r>
            <a:r>
              <a:rPr sz="1950" spc="-20" dirty="0">
                <a:latin typeface="Arial MT"/>
                <a:cs typeface="Arial MT"/>
              </a:rPr>
              <a:t>a</a:t>
            </a:r>
            <a:r>
              <a:rPr sz="1950" dirty="0">
                <a:latin typeface="Arial MT"/>
                <a:cs typeface="Arial MT"/>
              </a:rPr>
              <a:t>,</a:t>
            </a:r>
            <a:r>
              <a:rPr sz="1950" spc="-80" dirty="0">
                <a:latin typeface="Arial MT"/>
                <a:cs typeface="Arial MT"/>
              </a:rPr>
              <a:t> </a:t>
            </a:r>
            <a:r>
              <a:rPr sz="1950" spc="15" dirty="0">
                <a:latin typeface="Arial MT"/>
                <a:cs typeface="Arial MT"/>
              </a:rPr>
              <a:t>J</a:t>
            </a:r>
            <a:r>
              <a:rPr sz="1950" spc="10" dirty="0">
                <a:latin typeface="Arial MT"/>
                <a:cs typeface="Arial MT"/>
              </a:rPr>
              <a:t>e</a:t>
            </a:r>
            <a:r>
              <a:rPr sz="1950" spc="5" dirty="0">
                <a:latin typeface="Arial MT"/>
                <a:cs typeface="Arial MT"/>
              </a:rPr>
              <a:t>t</a:t>
            </a:r>
            <a:r>
              <a:rPr sz="1950" spc="15" dirty="0">
                <a:latin typeface="Arial MT"/>
                <a:cs typeface="Arial MT"/>
              </a:rPr>
              <a:t>s</a:t>
            </a:r>
            <a:r>
              <a:rPr sz="1950" spc="10" dirty="0">
                <a:latin typeface="Arial MT"/>
                <a:cs typeface="Arial MT"/>
              </a:rPr>
              <a:t>o</a:t>
            </a:r>
            <a:r>
              <a:rPr sz="1950" dirty="0">
                <a:latin typeface="Arial MT"/>
                <a:cs typeface="Arial MT"/>
              </a:rPr>
              <a:t>n,</a:t>
            </a:r>
            <a:r>
              <a:rPr sz="1950" spc="-25" dirty="0">
                <a:latin typeface="Arial MT"/>
                <a:cs typeface="Arial MT"/>
              </a:rPr>
              <a:t> </a:t>
            </a:r>
            <a:r>
              <a:rPr sz="1950" spc="10" dirty="0">
                <a:latin typeface="Arial MT"/>
                <a:cs typeface="Arial MT"/>
              </a:rPr>
              <a:t>D</a:t>
            </a:r>
            <a:r>
              <a:rPr sz="1950" spc="5" dirty="0">
                <a:latin typeface="Arial MT"/>
                <a:cs typeface="Arial MT"/>
              </a:rPr>
              <a:t>ri</a:t>
            </a:r>
            <a:r>
              <a:rPr sz="1950" dirty="0">
                <a:latin typeface="Arial MT"/>
                <a:cs typeface="Arial MT"/>
              </a:rPr>
              <a:t>ve</a:t>
            </a:r>
            <a:r>
              <a:rPr sz="1950" spc="45" dirty="0">
                <a:latin typeface="Arial MT"/>
                <a:cs typeface="Arial MT"/>
              </a:rPr>
              <a:t> </a:t>
            </a:r>
            <a:r>
              <a:rPr sz="1950" dirty="0">
                <a:latin typeface="Arial MT"/>
                <a:cs typeface="Arial MT"/>
              </a:rPr>
              <a:t>:</a:t>
            </a:r>
            <a:r>
              <a:rPr sz="1950" spc="-10" dirty="0">
                <a:latin typeface="Arial MT"/>
                <a:cs typeface="Arial MT"/>
              </a:rPr>
              <a:t> </a:t>
            </a:r>
            <a:r>
              <a:rPr sz="1950" spc="25" dirty="0">
                <a:latin typeface="Arial MT"/>
                <a:cs typeface="Arial MT"/>
              </a:rPr>
              <a:t>Emb</a:t>
            </a:r>
            <a:r>
              <a:rPr sz="1950" spc="10" dirty="0">
                <a:latin typeface="Arial MT"/>
                <a:cs typeface="Arial MT"/>
              </a:rPr>
              <a:t>e</a:t>
            </a:r>
            <a:r>
              <a:rPr sz="1950" spc="25" dirty="0">
                <a:latin typeface="Arial MT"/>
                <a:cs typeface="Arial MT"/>
              </a:rPr>
              <a:t>d</a:t>
            </a:r>
            <a:r>
              <a:rPr sz="1950" spc="10" dirty="0">
                <a:latin typeface="Arial MT"/>
                <a:cs typeface="Arial MT"/>
              </a:rPr>
              <a:t>e</a:t>
            </a:r>
            <a:r>
              <a:rPr sz="1950" dirty="0">
                <a:latin typeface="Arial MT"/>
                <a:cs typeface="Arial MT"/>
              </a:rPr>
              <a:t>d</a:t>
            </a:r>
            <a:endParaRPr sz="1950">
              <a:latin typeface="Arial MT"/>
              <a:cs typeface="Arial MT"/>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Google Shape;113;p3"/>
          <p:cNvSpPr txBox="1"/>
          <p:nvPr/>
        </p:nvSpPr>
        <p:spPr>
          <a:xfrm>
            <a:off x="1005240" y="2038806"/>
            <a:ext cx="7950465" cy="2048130"/>
          </a:xfrm>
          <a:prstGeom prst="rect">
            <a:avLst/>
          </a:prstGeom>
          <a:noFill/>
          <a:ln>
            <a:noFill/>
          </a:ln>
        </p:spPr>
        <p:txBody>
          <a:bodyPr spcFirstLastPara="1" lIns="84230" tIns="42103" rIns="84230" bIns="42103">
            <a:spAutoFit/>
          </a:bodyPr>
          <a:lstStyle/>
          <a:p>
            <a:pPr defTabSz="842437">
              <a:buClr>
                <a:srgbClr val="000000"/>
              </a:buClr>
              <a:buSzPts val="2400"/>
              <a:defRPr/>
            </a:pPr>
            <a:endParaRPr sz="2211" kern="0" dirty="0">
              <a:solidFill>
                <a:srgbClr val="000000"/>
              </a:solidFill>
              <a:latin typeface="Calibri"/>
              <a:ea typeface="Calibri"/>
              <a:cs typeface="Calibri"/>
              <a:sym typeface="Calibri"/>
            </a:endParaRPr>
          </a:p>
          <a:p>
            <a:pPr marL="315914" indent="-315914" defTabSz="842437">
              <a:spcBef>
                <a:spcPts val="442"/>
              </a:spcBef>
              <a:buClr>
                <a:srgbClr val="000000"/>
              </a:buClr>
              <a:buSzPts val="2400"/>
              <a:buFont typeface="Arial"/>
              <a:buChar char="•"/>
              <a:defRPr/>
            </a:pPr>
            <a:endParaRPr lang="en-US" sz="2580" kern="0" dirty="0">
              <a:solidFill>
                <a:srgbClr val="000000"/>
              </a:solidFill>
              <a:latin typeface="Times New Roman" panose="02020603050405020304" pitchFamily="18" charset="0"/>
              <a:ea typeface="Calibri" panose="020F0502020204030204" pitchFamily="34" charset="0"/>
              <a:cs typeface="Arial"/>
              <a:sym typeface="Arial"/>
            </a:endParaRPr>
          </a:p>
          <a:p>
            <a:pPr marL="315914" indent="-315914" defTabSz="842437">
              <a:spcBef>
                <a:spcPts val="442"/>
              </a:spcBef>
              <a:buClr>
                <a:srgbClr val="000000"/>
              </a:buClr>
              <a:buSzPts val="2400"/>
              <a:buFont typeface="Arial"/>
              <a:buChar char="•"/>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p:txBody>
      </p:sp>
      <p:sp>
        <p:nvSpPr>
          <p:cNvPr id="18436" name="Google Shape;114;p3"/>
          <p:cNvSpPr>
            <a:spLocks noChangeArrowheads="1"/>
          </p:cNvSpPr>
          <p:nvPr/>
        </p:nvSpPr>
        <p:spPr bwMode="auto">
          <a:xfrm>
            <a:off x="768304" y="385379"/>
            <a:ext cx="8424333" cy="592335"/>
          </a:xfrm>
          <a:prstGeom prst="rect">
            <a:avLst/>
          </a:prstGeom>
          <a:solidFill>
            <a:srgbClr val="1F497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4230" tIns="42103" rIns="84230" bIns="42103"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842437" eaLnBrk="1" fontAlgn="base" hangingPunct="1">
              <a:spcBef>
                <a:spcPct val="0"/>
              </a:spcBef>
              <a:spcAft>
                <a:spcPct val="0"/>
              </a:spcAft>
              <a:buClr>
                <a:srgbClr val="000000"/>
              </a:buClr>
              <a:buSzPts val="1800"/>
            </a:pPr>
            <a:endParaRPr lang="en-US" altLang="en-US" sz="1658"/>
          </a:p>
        </p:txBody>
      </p:sp>
      <p:sp>
        <p:nvSpPr>
          <p:cNvPr id="18437" name="Google Shape;115;p3"/>
          <p:cNvSpPr>
            <a:spLocks noChangeArrowheads="1"/>
          </p:cNvSpPr>
          <p:nvPr/>
        </p:nvSpPr>
        <p:spPr bwMode="auto">
          <a:xfrm>
            <a:off x="882386" y="406356"/>
            <a:ext cx="8073319" cy="51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30" tIns="42103" rIns="84230" bIns="42103"/>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842437" eaLnBrk="1" fontAlgn="base" hangingPunct="1">
              <a:spcBef>
                <a:spcPct val="0"/>
              </a:spcBef>
              <a:spcAft>
                <a:spcPct val="0"/>
              </a:spcAft>
              <a:buClr>
                <a:srgbClr val="FFFFFF"/>
              </a:buClr>
              <a:buSzPts val="3000"/>
            </a:pPr>
            <a:r>
              <a:rPr lang="en-IN" altLang="en-US" sz="3317" b="1" dirty="0">
                <a:solidFill>
                  <a:srgbClr val="FFFFFF"/>
                </a:solidFill>
                <a:latin typeface="Calibri" panose="020F0502020204030204" pitchFamily="34" charset="0"/>
                <a:cs typeface="Calibri" panose="020F0502020204030204" pitchFamily="34" charset="0"/>
                <a:sym typeface="Calibri" panose="020F0502020204030204" pitchFamily="34" charset="0"/>
              </a:rPr>
              <a:t>CUDA execution Units</a:t>
            </a:r>
            <a:endParaRPr lang="en-US" altLang="en-US" sz="3317" b="1" dirty="0">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1" name="Google Shape;113;p3"/>
          <p:cNvSpPr txBox="1"/>
          <p:nvPr/>
        </p:nvSpPr>
        <p:spPr>
          <a:xfrm>
            <a:off x="1005240" y="2038806"/>
            <a:ext cx="7950465" cy="2048130"/>
          </a:xfrm>
          <a:prstGeom prst="rect">
            <a:avLst/>
          </a:prstGeom>
          <a:noFill/>
          <a:ln>
            <a:noFill/>
          </a:ln>
        </p:spPr>
        <p:txBody>
          <a:bodyPr spcFirstLastPara="1" lIns="84230" tIns="42103" rIns="84230" bIns="42103">
            <a:spAutoFit/>
          </a:bodyPr>
          <a:lstStyle/>
          <a:p>
            <a:pPr defTabSz="842437">
              <a:buClr>
                <a:srgbClr val="000000"/>
              </a:buClr>
              <a:buSzPts val="2400"/>
              <a:defRPr/>
            </a:pPr>
            <a:endParaRPr sz="2211" kern="0" dirty="0">
              <a:solidFill>
                <a:srgbClr val="000000"/>
              </a:solidFill>
              <a:latin typeface="Calibri"/>
              <a:ea typeface="Calibri"/>
              <a:cs typeface="Calibri"/>
              <a:sym typeface="Calibri"/>
            </a:endParaRPr>
          </a:p>
          <a:p>
            <a:pPr marL="315914" indent="-315914" defTabSz="842437">
              <a:spcBef>
                <a:spcPts val="442"/>
              </a:spcBef>
              <a:buClr>
                <a:srgbClr val="000000"/>
              </a:buClr>
              <a:buSzPts val="2400"/>
              <a:buFont typeface="Arial"/>
              <a:buChar char="•"/>
              <a:defRPr/>
            </a:pPr>
            <a:endParaRPr lang="en-US" sz="2580" kern="0" dirty="0">
              <a:solidFill>
                <a:srgbClr val="000000"/>
              </a:solidFill>
              <a:latin typeface="Times New Roman" panose="02020603050405020304" pitchFamily="18" charset="0"/>
              <a:ea typeface="Calibri" panose="020F0502020204030204" pitchFamily="34" charset="0"/>
              <a:cs typeface="Arial"/>
              <a:sym typeface="Arial"/>
            </a:endParaRPr>
          </a:p>
          <a:p>
            <a:pPr marL="315914" indent="-315914" defTabSz="842437">
              <a:spcBef>
                <a:spcPts val="442"/>
              </a:spcBef>
              <a:buClr>
                <a:srgbClr val="000000"/>
              </a:buClr>
              <a:buSzPts val="2400"/>
              <a:buFont typeface="Arial"/>
              <a:buChar char="•"/>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p:txBody>
      </p:sp>
      <p:pic>
        <p:nvPicPr>
          <p:cNvPr id="184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8300" y="1227836"/>
            <a:ext cx="3330244" cy="490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65885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Google Shape;113;p3"/>
          <p:cNvSpPr txBox="1"/>
          <p:nvPr/>
        </p:nvSpPr>
        <p:spPr>
          <a:xfrm>
            <a:off x="1005240" y="940983"/>
            <a:ext cx="7950465" cy="2048130"/>
          </a:xfrm>
          <a:prstGeom prst="rect">
            <a:avLst/>
          </a:prstGeom>
          <a:noFill/>
          <a:ln>
            <a:noFill/>
          </a:ln>
        </p:spPr>
        <p:txBody>
          <a:bodyPr spcFirstLastPara="1" lIns="84230" tIns="42103" rIns="84230" bIns="42103">
            <a:spAutoFit/>
          </a:bodyPr>
          <a:lstStyle/>
          <a:p>
            <a:pPr defTabSz="842437">
              <a:buClr>
                <a:srgbClr val="000000"/>
              </a:buClr>
              <a:buSzPts val="2400"/>
              <a:defRPr/>
            </a:pPr>
            <a:endParaRPr sz="2211" kern="0" dirty="0">
              <a:solidFill>
                <a:srgbClr val="000000"/>
              </a:solidFill>
              <a:latin typeface="Calibri"/>
              <a:ea typeface="Calibri"/>
              <a:cs typeface="Calibri"/>
              <a:sym typeface="Calibri"/>
            </a:endParaRPr>
          </a:p>
          <a:p>
            <a:pPr marL="315914" indent="-315914" defTabSz="842437">
              <a:spcBef>
                <a:spcPts val="442"/>
              </a:spcBef>
              <a:buClr>
                <a:srgbClr val="000000"/>
              </a:buClr>
              <a:buSzPts val="2400"/>
              <a:buFont typeface="Arial"/>
              <a:buChar char="•"/>
              <a:defRPr/>
            </a:pPr>
            <a:endParaRPr lang="en-US" sz="2580" kern="0" dirty="0">
              <a:solidFill>
                <a:srgbClr val="000000"/>
              </a:solidFill>
              <a:latin typeface="Times New Roman" panose="02020603050405020304" pitchFamily="18" charset="0"/>
              <a:ea typeface="Calibri" panose="020F0502020204030204" pitchFamily="34" charset="0"/>
              <a:cs typeface="Arial"/>
              <a:sym typeface="Arial"/>
            </a:endParaRPr>
          </a:p>
          <a:p>
            <a:pPr marL="315914" indent="-315914" defTabSz="842437">
              <a:spcBef>
                <a:spcPts val="442"/>
              </a:spcBef>
              <a:buClr>
                <a:srgbClr val="000000"/>
              </a:buClr>
              <a:buSzPts val="2400"/>
              <a:buFont typeface="Arial"/>
              <a:buChar char="•"/>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p:txBody>
      </p:sp>
      <p:sp>
        <p:nvSpPr>
          <p:cNvPr id="19460" name="Google Shape;114;p3"/>
          <p:cNvSpPr>
            <a:spLocks noChangeArrowheads="1"/>
          </p:cNvSpPr>
          <p:nvPr/>
        </p:nvSpPr>
        <p:spPr bwMode="auto">
          <a:xfrm>
            <a:off x="829734" y="415926"/>
            <a:ext cx="8424333" cy="592335"/>
          </a:xfrm>
          <a:prstGeom prst="rect">
            <a:avLst/>
          </a:prstGeom>
          <a:solidFill>
            <a:srgbClr val="1F497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4230" tIns="42103" rIns="84230" bIns="42103"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842437" eaLnBrk="1" fontAlgn="base" hangingPunct="1">
              <a:spcBef>
                <a:spcPct val="0"/>
              </a:spcBef>
              <a:spcAft>
                <a:spcPct val="0"/>
              </a:spcAft>
              <a:buClr>
                <a:srgbClr val="000000"/>
              </a:buClr>
              <a:buSzPts val="1800"/>
            </a:pPr>
            <a:endParaRPr lang="en-US" altLang="en-US" sz="1658"/>
          </a:p>
        </p:txBody>
      </p:sp>
      <p:sp>
        <p:nvSpPr>
          <p:cNvPr id="19461" name="Google Shape;115;p3"/>
          <p:cNvSpPr>
            <a:spLocks noChangeArrowheads="1"/>
          </p:cNvSpPr>
          <p:nvPr/>
        </p:nvSpPr>
        <p:spPr bwMode="auto">
          <a:xfrm>
            <a:off x="1005241" y="415925"/>
            <a:ext cx="8073319" cy="51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30" tIns="42103" rIns="84230" bIns="42103"/>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842437" eaLnBrk="1" fontAlgn="base" hangingPunct="1">
              <a:spcBef>
                <a:spcPct val="0"/>
              </a:spcBef>
              <a:spcAft>
                <a:spcPct val="0"/>
              </a:spcAft>
              <a:buClr>
                <a:srgbClr val="FFFFFF"/>
              </a:buClr>
              <a:buSzPts val="3000"/>
            </a:pPr>
            <a:r>
              <a:rPr lang="en-IN" altLang="en-US" sz="3317" b="1">
                <a:solidFill>
                  <a:srgbClr val="FFFFFF"/>
                </a:solidFill>
                <a:latin typeface="Calibri" panose="020F0502020204030204" pitchFamily="34" charset="0"/>
                <a:cs typeface="Calibri" panose="020F0502020204030204" pitchFamily="34" charset="0"/>
                <a:sym typeface="Calibri" panose="020F0502020204030204" pitchFamily="34" charset="0"/>
              </a:rPr>
              <a:t>Grids</a:t>
            </a:r>
            <a:endParaRPr lang="en-US" altLang="en-US" sz="3317" b="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1" name="Google Shape;113;p3"/>
          <p:cNvSpPr txBox="1"/>
          <p:nvPr/>
        </p:nvSpPr>
        <p:spPr>
          <a:xfrm>
            <a:off x="1005240" y="940983"/>
            <a:ext cx="7950465" cy="2048130"/>
          </a:xfrm>
          <a:prstGeom prst="rect">
            <a:avLst/>
          </a:prstGeom>
          <a:noFill/>
          <a:ln>
            <a:noFill/>
          </a:ln>
        </p:spPr>
        <p:txBody>
          <a:bodyPr spcFirstLastPara="1" lIns="84230" tIns="42103" rIns="84230" bIns="42103">
            <a:spAutoFit/>
          </a:bodyPr>
          <a:lstStyle/>
          <a:p>
            <a:pPr defTabSz="842437">
              <a:buClr>
                <a:srgbClr val="000000"/>
              </a:buClr>
              <a:buSzPts val="2400"/>
              <a:defRPr/>
            </a:pPr>
            <a:endParaRPr sz="2211" kern="0" dirty="0">
              <a:solidFill>
                <a:srgbClr val="000000"/>
              </a:solidFill>
              <a:latin typeface="Calibri"/>
              <a:ea typeface="Calibri"/>
              <a:cs typeface="Calibri"/>
              <a:sym typeface="Calibri"/>
            </a:endParaRPr>
          </a:p>
          <a:p>
            <a:pPr marL="315914" indent="-315914" defTabSz="842437">
              <a:spcBef>
                <a:spcPts val="442"/>
              </a:spcBef>
              <a:buClr>
                <a:srgbClr val="000000"/>
              </a:buClr>
              <a:buSzPts val="2400"/>
              <a:buFont typeface="Arial"/>
              <a:buChar char="•"/>
              <a:defRPr/>
            </a:pPr>
            <a:endParaRPr lang="en-US" sz="2580" kern="0" dirty="0">
              <a:solidFill>
                <a:srgbClr val="000000"/>
              </a:solidFill>
              <a:latin typeface="Times New Roman" panose="02020603050405020304" pitchFamily="18" charset="0"/>
              <a:ea typeface="Calibri" panose="020F0502020204030204" pitchFamily="34" charset="0"/>
              <a:cs typeface="Arial"/>
              <a:sym typeface="Arial"/>
            </a:endParaRPr>
          </a:p>
          <a:p>
            <a:pPr marL="315914" indent="-315914" defTabSz="842437">
              <a:spcBef>
                <a:spcPts val="442"/>
              </a:spcBef>
              <a:buClr>
                <a:srgbClr val="000000"/>
              </a:buClr>
              <a:buSzPts val="2400"/>
              <a:buFont typeface="Arial"/>
              <a:buChar char="•"/>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p:txBody>
      </p:sp>
      <p:sp>
        <p:nvSpPr>
          <p:cNvPr id="19464" name="Google Shape;113;p3"/>
          <p:cNvSpPr txBox="1">
            <a:spLocks noChangeArrowheads="1"/>
          </p:cNvSpPr>
          <p:nvPr/>
        </p:nvSpPr>
        <p:spPr bwMode="auto">
          <a:xfrm>
            <a:off x="1005240" y="940983"/>
            <a:ext cx="7950465" cy="371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30" tIns="42103" rIns="84230" bIns="42103">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defTabSz="842437" eaLnBrk="1" fontAlgn="base" hangingPunct="1">
              <a:spcBef>
                <a:spcPct val="0"/>
              </a:spcBef>
              <a:spcAft>
                <a:spcPct val="0"/>
              </a:spcAft>
              <a:buFont typeface="Arial" panose="020B0604020202020204" pitchFamily="34" charset="0"/>
              <a:buChar char="•"/>
            </a:pPr>
            <a:r>
              <a:rPr lang="en-US" altLang="en-US" sz="2948" dirty="0"/>
              <a:t>A kernel is executed as a grid of blocks</a:t>
            </a:r>
          </a:p>
          <a:p>
            <a:pPr algn="just" defTabSz="842437" eaLnBrk="1" fontAlgn="base" hangingPunct="1">
              <a:spcBef>
                <a:spcPct val="0"/>
              </a:spcBef>
              <a:spcAft>
                <a:spcPct val="0"/>
              </a:spcAft>
              <a:buFont typeface="Arial" panose="020B0604020202020204" pitchFamily="34" charset="0"/>
              <a:buChar char="•"/>
            </a:pPr>
            <a:endParaRPr lang="en-US" altLang="en-US" sz="2948" dirty="0"/>
          </a:p>
          <a:p>
            <a:pPr algn="just" defTabSz="842437" eaLnBrk="1" fontAlgn="base" hangingPunct="1">
              <a:spcBef>
                <a:spcPct val="0"/>
              </a:spcBef>
              <a:spcAft>
                <a:spcPct val="0"/>
              </a:spcAft>
              <a:buFont typeface="Arial" panose="020B0604020202020204" pitchFamily="34" charset="0"/>
              <a:buChar char="•"/>
            </a:pPr>
            <a:r>
              <a:rPr lang="en-US" altLang="en-US" sz="2948" dirty="0"/>
              <a:t>Other words, CUDA blocks are grouped into a grid</a:t>
            </a:r>
          </a:p>
          <a:p>
            <a:pPr algn="just" defTabSz="842437" eaLnBrk="1" fontAlgn="base" hangingPunct="1">
              <a:spcBef>
                <a:spcPct val="0"/>
              </a:spcBef>
              <a:spcAft>
                <a:spcPct val="0"/>
              </a:spcAft>
              <a:buFont typeface="Arial" panose="020B0604020202020204" pitchFamily="34" charset="0"/>
              <a:buChar char="•"/>
            </a:pPr>
            <a:endParaRPr lang="en-US" altLang="en-US" sz="2948" dirty="0"/>
          </a:p>
          <a:p>
            <a:pPr algn="just" defTabSz="842437" eaLnBrk="1" fontAlgn="base" hangingPunct="1">
              <a:spcBef>
                <a:spcPct val="0"/>
              </a:spcBef>
              <a:spcAft>
                <a:spcPct val="0"/>
              </a:spcAft>
              <a:buFont typeface="Arial" panose="020B0604020202020204" pitchFamily="34" charset="0"/>
              <a:buChar char="•"/>
            </a:pPr>
            <a:r>
              <a:rPr lang="en-US" altLang="en-US" sz="2948" dirty="0"/>
              <a:t>Each CUDA block is executed by one streaming multiprocessor (SM) and cannot be migrated to other SMs in GPU</a:t>
            </a:r>
          </a:p>
        </p:txBody>
      </p:sp>
    </p:spTree>
    <p:extLst>
      <p:ext uri="{BB962C8B-B14F-4D97-AF65-F5344CB8AC3E}">
        <p14:creationId xmlns:p14="http://schemas.microsoft.com/office/powerpoint/2010/main" val="42423964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Google Shape;113;p3"/>
          <p:cNvSpPr txBox="1"/>
          <p:nvPr/>
        </p:nvSpPr>
        <p:spPr>
          <a:xfrm>
            <a:off x="1005240" y="940983"/>
            <a:ext cx="7950465" cy="2048130"/>
          </a:xfrm>
          <a:prstGeom prst="rect">
            <a:avLst/>
          </a:prstGeom>
          <a:noFill/>
          <a:ln>
            <a:noFill/>
          </a:ln>
        </p:spPr>
        <p:txBody>
          <a:bodyPr spcFirstLastPara="1" lIns="84230" tIns="42103" rIns="84230" bIns="42103">
            <a:spAutoFit/>
          </a:bodyPr>
          <a:lstStyle/>
          <a:p>
            <a:pPr defTabSz="842437">
              <a:buClr>
                <a:srgbClr val="000000"/>
              </a:buClr>
              <a:buSzPts val="2400"/>
              <a:defRPr/>
            </a:pPr>
            <a:endParaRPr sz="2211" kern="0" dirty="0">
              <a:solidFill>
                <a:srgbClr val="000000"/>
              </a:solidFill>
              <a:latin typeface="Calibri"/>
              <a:ea typeface="Calibri"/>
              <a:cs typeface="Calibri"/>
              <a:sym typeface="Calibri"/>
            </a:endParaRPr>
          </a:p>
          <a:p>
            <a:pPr marL="315914" indent="-315914" defTabSz="842437">
              <a:spcBef>
                <a:spcPts val="442"/>
              </a:spcBef>
              <a:buClr>
                <a:srgbClr val="000000"/>
              </a:buClr>
              <a:buSzPts val="2400"/>
              <a:buFont typeface="Arial"/>
              <a:buChar char="•"/>
              <a:defRPr/>
            </a:pPr>
            <a:endParaRPr lang="en-US" sz="2580" kern="0" dirty="0">
              <a:solidFill>
                <a:srgbClr val="000000"/>
              </a:solidFill>
              <a:latin typeface="Times New Roman" panose="02020603050405020304" pitchFamily="18" charset="0"/>
              <a:ea typeface="Calibri" panose="020F0502020204030204" pitchFamily="34" charset="0"/>
              <a:cs typeface="Arial"/>
              <a:sym typeface="Arial"/>
            </a:endParaRPr>
          </a:p>
          <a:p>
            <a:pPr marL="315914" indent="-315914" defTabSz="842437">
              <a:spcBef>
                <a:spcPts val="442"/>
              </a:spcBef>
              <a:buClr>
                <a:srgbClr val="000000"/>
              </a:buClr>
              <a:buSzPts val="2400"/>
              <a:buFont typeface="Arial"/>
              <a:buChar char="•"/>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p:txBody>
      </p:sp>
      <p:sp>
        <p:nvSpPr>
          <p:cNvPr id="20484" name="Google Shape;114;p3"/>
          <p:cNvSpPr>
            <a:spLocks noChangeArrowheads="1"/>
          </p:cNvSpPr>
          <p:nvPr/>
        </p:nvSpPr>
        <p:spPr bwMode="auto">
          <a:xfrm>
            <a:off x="829734" y="415926"/>
            <a:ext cx="8424333" cy="592335"/>
          </a:xfrm>
          <a:prstGeom prst="rect">
            <a:avLst/>
          </a:prstGeom>
          <a:solidFill>
            <a:srgbClr val="1F497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4230" tIns="42103" rIns="84230" bIns="42103"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842437" eaLnBrk="1" fontAlgn="base" hangingPunct="1">
              <a:spcBef>
                <a:spcPct val="0"/>
              </a:spcBef>
              <a:spcAft>
                <a:spcPct val="0"/>
              </a:spcAft>
              <a:buClr>
                <a:srgbClr val="000000"/>
              </a:buClr>
              <a:buSzPts val="1800"/>
            </a:pPr>
            <a:endParaRPr lang="en-US" altLang="en-US" sz="1658"/>
          </a:p>
        </p:txBody>
      </p:sp>
      <p:sp>
        <p:nvSpPr>
          <p:cNvPr id="20485" name="Google Shape;115;p3"/>
          <p:cNvSpPr>
            <a:spLocks noChangeArrowheads="1"/>
          </p:cNvSpPr>
          <p:nvPr/>
        </p:nvSpPr>
        <p:spPr bwMode="auto">
          <a:xfrm>
            <a:off x="1005241" y="415925"/>
            <a:ext cx="8073319" cy="51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30" tIns="42103" rIns="84230" bIns="42103"/>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842437" eaLnBrk="1" fontAlgn="base" hangingPunct="1">
              <a:spcBef>
                <a:spcPct val="0"/>
              </a:spcBef>
              <a:spcAft>
                <a:spcPct val="0"/>
              </a:spcAft>
              <a:buClr>
                <a:srgbClr val="FFFFFF"/>
              </a:buClr>
              <a:buSzPts val="3000"/>
            </a:pPr>
            <a:r>
              <a:rPr lang="en-IN" altLang="en-US" sz="3317" b="1">
                <a:solidFill>
                  <a:srgbClr val="FFFFFF"/>
                </a:solidFill>
                <a:latin typeface="Calibri" panose="020F0502020204030204" pitchFamily="34" charset="0"/>
                <a:cs typeface="Calibri" panose="020F0502020204030204" pitchFamily="34" charset="0"/>
                <a:sym typeface="Calibri" panose="020F0502020204030204" pitchFamily="34" charset="0"/>
              </a:rPr>
              <a:t>Block</a:t>
            </a:r>
            <a:endParaRPr lang="en-US" altLang="en-US" sz="3317" b="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1" name="Google Shape;113;p3"/>
          <p:cNvSpPr txBox="1"/>
          <p:nvPr/>
        </p:nvSpPr>
        <p:spPr>
          <a:xfrm>
            <a:off x="1005240" y="940983"/>
            <a:ext cx="7950465" cy="2048130"/>
          </a:xfrm>
          <a:prstGeom prst="rect">
            <a:avLst/>
          </a:prstGeom>
          <a:noFill/>
          <a:ln>
            <a:noFill/>
          </a:ln>
        </p:spPr>
        <p:txBody>
          <a:bodyPr spcFirstLastPara="1" lIns="84230" tIns="42103" rIns="84230" bIns="42103">
            <a:spAutoFit/>
          </a:bodyPr>
          <a:lstStyle/>
          <a:p>
            <a:pPr defTabSz="842437">
              <a:buClr>
                <a:srgbClr val="000000"/>
              </a:buClr>
              <a:buSzPts val="2400"/>
              <a:defRPr/>
            </a:pPr>
            <a:endParaRPr sz="2211" kern="0" dirty="0">
              <a:solidFill>
                <a:srgbClr val="000000"/>
              </a:solidFill>
              <a:latin typeface="Calibri"/>
              <a:ea typeface="Calibri"/>
              <a:cs typeface="Calibri"/>
              <a:sym typeface="Calibri"/>
            </a:endParaRPr>
          </a:p>
          <a:p>
            <a:pPr marL="315914" indent="-315914" defTabSz="842437">
              <a:spcBef>
                <a:spcPts val="442"/>
              </a:spcBef>
              <a:buClr>
                <a:srgbClr val="000000"/>
              </a:buClr>
              <a:buSzPts val="2400"/>
              <a:buFont typeface="Arial"/>
              <a:buChar char="•"/>
              <a:defRPr/>
            </a:pPr>
            <a:endParaRPr lang="en-US" sz="2580" kern="0" dirty="0">
              <a:solidFill>
                <a:srgbClr val="000000"/>
              </a:solidFill>
              <a:latin typeface="Times New Roman" panose="02020603050405020304" pitchFamily="18" charset="0"/>
              <a:ea typeface="Calibri" panose="020F0502020204030204" pitchFamily="34" charset="0"/>
              <a:cs typeface="Arial"/>
              <a:sym typeface="Arial"/>
            </a:endParaRPr>
          </a:p>
          <a:p>
            <a:pPr marL="315914" indent="-315914" defTabSz="842437">
              <a:spcBef>
                <a:spcPts val="442"/>
              </a:spcBef>
              <a:buClr>
                <a:srgbClr val="000000"/>
              </a:buClr>
              <a:buSzPts val="2400"/>
              <a:buFont typeface="Arial"/>
              <a:buChar char="•"/>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p:txBody>
      </p:sp>
      <p:sp>
        <p:nvSpPr>
          <p:cNvPr id="20488" name="Google Shape;113;p3"/>
          <p:cNvSpPr txBox="1">
            <a:spLocks noChangeArrowheads="1"/>
          </p:cNvSpPr>
          <p:nvPr/>
        </p:nvSpPr>
        <p:spPr bwMode="auto">
          <a:xfrm>
            <a:off x="1005240" y="940982"/>
            <a:ext cx="7950465" cy="1899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30" tIns="42103" rIns="84230" bIns="42103">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842437" eaLnBrk="1" fontAlgn="base" hangingPunct="1">
              <a:spcBef>
                <a:spcPct val="0"/>
              </a:spcBef>
              <a:spcAft>
                <a:spcPct val="0"/>
              </a:spcAft>
            </a:pPr>
            <a:r>
              <a:rPr lang="en-US" altLang="en-US" sz="2948"/>
              <a:t>A group of threads is called a CUDA block.</a:t>
            </a:r>
          </a:p>
          <a:p>
            <a:pPr defTabSz="842437" eaLnBrk="1" fontAlgn="base" hangingPunct="1">
              <a:spcBef>
                <a:spcPct val="0"/>
              </a:spcBef>
              <a:spcAft>
                <a:spcPct val="0"/>
              </a:spcAft>
            </a:pPr>
            <a:endParaRPr lang="en-US" altLang="en-US" sz="2948"/>
          </a:p>
          <a:p>
            <a:pPr defTabSz="842437" eaLnBrk="1" fontAlgn="base" hangingPunct="1">
              <a:spcBef>
                <a:spcPct val="0"/>
              </a:spcBef>
              <a:spcAft>
                <a:spcPct val="0"/>
              </a:spcAft>
            </a:pPr>
            <a:r>
              <a:rPr lang="en-US" altLang="en-US" sz="2948"/>
              <a:t>Each CUDA block is executed by one streaming multiprocessor (SM)</a:t>
            </a:r>
          </a:p>
        </p:txBody>
      </p:sp>
    </p:spTree>
    <p:extLst>
      <p:ext uri="{BB962C8B-B14F-4D97-AF65-F5344CB8AC3E}">
        <p14:creationId xmlns:p14="http://schemas.microsoft.com/office/powerpoint/2010/main" val="342644666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Google Shape;113;p3"/>
          <p:cNvSpPr txBox="1"/>
          <p:nvPr/>
        </p:nvSpPr>
        <p:spPr>
          <a:xfrm>
            <a:off x="1005240" y="872411"/>
            <a:ext cx="7950465" cy="2048130"/>
          </a:xfrm>
          <a:prstGeom prst="rect">
            <a:avLst/>
          </a:prstGeom>
          <a:noFill/>
          <a:ln>
            <a:noFill/>
          </a:ln>
        </p:spPr>
        <p:txBody>
          <a:bodyPr spcFirstLastPara="1" lIns="84230" tIns="42103" rIns="84230" bIns="42103">
            <a:spAutoFit/>
          </a:bodyPr>
          <a:lstStyle/>
          <a:p>
            <a:pPr defTabSz="842437">
              <a:buClr>
                <a:srgbClr val="000000"/>
              </a:buClr>
              <a:buSzPts val="2400"/>
              <a:defRPr/>
            </a:pPr>
            <a:endParaRPr sz="2211" kern="0" dirty="0">
              <a:solidFill>
                <a:srgbClr val="000000"/>
              </a:solidFill>
              <a:latin typeface="Calibri"/>
              <a:ea typeface="Calibri"/>
              <a:cs typeface="Calibri"/>
              <a:sym typeface="Calibri"/>
            </a:endParaRPr>
          </a:p>
          <a:p>
            <a:pPr marL="315914" indent="-315914" defTabSz="842437">
              <a:spcBef>
                <a:spcPts val="442"/>
              </a:spcBef>
              <a:buClr>
                <a:srgbClr val="000000"/>
              </a:buClr>
              <a:buSzPts val="2400"/>
              <a:buFont typeface="Arial"/>
              <a:buChar char="•"/>
              <a:defRPr/>
            </a:pPr>
            <a:endParaRPr lang="en-US" sz="2580" kern="0" dirty="0">
              <a:solidFill>
                <a:srgbClr val="000000"/>
              </a:solidFill>
              <a:latin typeface="Times New Roman" panose="02020603050405020304" pitchFamily="18" charset="0"/>
              <a:ea typeface="Calibri" panose="020F0502020204030204" pitchFamily="34" charset="0"/>
              <a:cs typeface="Arial"/>
              <a:sym typeface="Arial"/>
            </a:endParaRPr>
          </a:p>
          <a:p>
            <a:pPr marL="315914" indent="-315914" defTabSz="842437">
              <a:spcBef>
                <a:spcPts val="442"/>
              </a:spcBef>
              <a:buClr>
                <a:srgbClr val="000000"/>
              </a:buClr>
              <a:buSzPts val="2400"/>
              <a:buFont typeface="Arial"/>
              <a:buChar char="•"/>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p:txBody>
      </p:sp>
      <p:sp>
        <p:nvSpPr>
          <p:cNvPr id="21508" name="Google Shape;114;p3"/>
          <p:cNvSpPr>
            <a:spLocks noChangeArrowheads="1"/>
          </p:cNvSpPr>
          <p:nvPr/>
        </p:nvSpPr>
        <p:spPr bwMode="auto">
          <a:xfrm>
            <a:off x="829734" y="347354"/>
            <a:ext cx="8424333" cy="592335"/>
          </a:xfrm>
          <a:prstGeom prst="rect">
            <a:avLst/>
          </a:prstGeom>
          <a:solidFill>
            <a:srgbClr val="1F497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4230" tIns="42103" rIns="84230" bIns="42103"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842437" eaLnBrk="1" fontAlgn="base" hangingPunct="1">
              <a:spcBef>
                <a:spcPct val="0"/>
              </a:spcBef>
              <a:spcAft>
                <a:spcPct val="0"/>
              </a:spcAft>
              <a:buClr>
                <a:srgbClr val="000000"/>
              </a:buClr>
              <a:buSzPts val="1800"/>
            </a:pPr>
            <a:endParaRPr lang="en-US" altLang="en-US" sz="1658"/>
          </a:p>
        </p:txBody>
      </p:sp>
      <p:sp>
        <p:nvSpPr>
          <p:cNvPr id="21509" name="Google Shape;115;p3"/>
          <p:cNvSpPr>
            <a:spLocks noChangeArrowheads="1"/>
          </p:cNvSpPr>
          <p:nvPr/>
        </p:nvSpPr>
        <p:spPr bwMode="auto">
          <a:xfrm>
            <a:off x="1005241" y="347353"/>
            <a:ext cx="8073319" cy="51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30" tIns="42103" rIns="84230" bIns="42103"/>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842437" eaLnBrk="1" fontAlgn="base" hangingPunct="1">
              <a:spcBef>
                <a:spcPct val="0"/>
              </a:spcBef>
              <a:spcAft>
                <a:spcPct val="0"/>
              </a:spcAft>
              <a:buClr>
                <a:srgbClr val="FFFFFF"/>
              </a:buClr>
              <a:buSzPts val="3000"/>
            </a:pPr>
            <a:r>
              <a:rPr lang="en-IN" altLang="en-US" sz="3317" b="1">
                <a:solidFill>
                  <a:srgbClr val="FFFFFF"/>
                </a:solidFill>
                <a:latin typeface="Calibri" panose="020F0502020204030204" pitchFamily="34" charset="0"/>
                <a:cs typeface="Calibri" panose="020F0502020204030204" pitchFamily="34" charset="0"/>
                <a:sym typeface="Calibri" panose="020F0502020204030204" pitchFamily="34" charset="0"/>
              </a:rPr>
              <a:t>Warps</a:t>
            </a:r>
            <a:endParaRPr lang="en-US" altLang="en-US" sz="3317" b="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1" name="Google Shape;113;p3"/>
          <p:cNvSpPr txBox="1"/>
          <p:nvPr/>
        </p:nvSpPr>
        <p:spPr>
          <a:xfrm>
            <a:off x="1005240" y="872411"/>
            <a:ext cx="7950465" cy="2048130"/>
          </a:xfrm>
          <a:prstGeom prst="rect">
            <a:avLst/>
          </a:prstGeom>
          <a:noFill/>
          <a:ln>
            <a:noFill/>
          </a:ln>
        </p:spPr>
        <p:txBody>
          <a:bodyPr spcFirstLastPara="1" lIns="84230" tIns="42103" rIns="84230" bIns="42103">
            <a:spAutoFit/>
          </a:bodyPr>
          <a:lstStyle/>
          <a:p>
            <a:pPr defTabSz="842437">
              <a:buClr>
                <a:srgbClr val="000000"/>
              </a:buClr>
              <a:buSzPts val="2400"/>
              <a:defRPr/>
            </a:pPr>
            <a:endParaRPr sz="2211" kern="0" dirty="0">
              <a:solidFill>
                <a:srgbClr val="000000"/>
              </a:solidFill>
              <a:latin typeface="Calibri"/>
              <a:ea typeface="Calibri"/>
              <a:cs typeface="Calibri"/>
              <a:sym typeface="Calibri"/>
            </a:endParaRPr>
          </a:p>
          <a:p>
            <a:pPr marL="315914" indent="-315914" defTabSz="842437">
              <a:spcBef>
                <a:spcPts val="442"/>
              </a:spcBef>
              <a:buClr>
                <a:srgbClr val="000000"/>
              </a:buClr>
              <a:buSzPts val="2400"/>
              <a:buFont typeface="Arial"/>
              <a:buChar char="•"/>
              <a:defRPr/>
            </a:pPr>
            <a:endParaRPr lang="en-US" sz="2580" kern="0" dirty="0">
              <a:solidFill>
                <a:srgbClr val="000000"/>
              </a:solidFill>
              <a:latin typeface="Times New Roman" panose="02020603050405020304" pitchFamily="18" charset="0"/>
              <a:ea typeface="Calibri" panose="020F0502020204030204" pitchFamily="34" charset="0"/>
              <a:cs typeface="Arial"/>
              <a:sym typeface="Arial"/>
            </a:endParaRPr>
          </a:p>
          <a:p>
            <a:pPr marL="315914" indent="-315914" defTabSz="842437">
              <a:spcBef>
                <a:spcPts val="442"/>
              </a:spcBef>
              <a:buClr>
                <a:srgbClr val="000000"/>
              </a:buClr>
              <a:buSzPts val="2400"/>
              <a:buFont typeface="Arial"/>
              <a:buChar char="•"/>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p:txBody>
      </p:sp>
      <p:sp>
        <p:nvSpPr>
          <p:cNvPr id="21512" name="Google Shape;113;p3"/>
          <p:cNvSpPr txBox="1">
            <a:spLocks noChangeArrowheads="1"/>
          </p:cNvSpPr>
          <p:nvPr/>
        </p:nvSpPr>
        <p:spPr bwMode="auto">
          <a:xfrm>
            <a:off x="1005240" y="872411"/>
            <a:ext cx="7950465" cy="365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30" tIns="42103" rIns="84230" bIns="42103">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defTabSz="842437" eaLnBrk="1" fontAlgn="base" hangingPunct="1">
              <a:spcBef>
                <a:spcPct val="0"/>
              </a:spcBef>
              <a:spcAft>
                <a:spcPct val="0"/>
              </a:spcAft>
            </a:pPr>
            <a:r>
              <a:rPr lang="en-US" altLang="en-US" sz="2580" dirty="0"/>
              <a:t>A warp is a set of 32 threads within a thread block such that all the threads in a warp execute the same instruction.</a:t>
            </a:r>
          </a:p>
          <a:p>
            <a:pPr algn="just" defTabSz="842437" eaLnBrk="1" fontAlgn="base" hangingPunct="1">
              <a:spcBef>
                <a:spcPct val="0"/>
              </a:spcBef>
              <a:spcAft>
                <a:spcPct val="0"/>
              </a:spcAft>
            </a:pPr>
            <a:endParaRPr lang="en-US" altLang="en-US" sz="2580" dirty="0"/>
          </a:p>
          <a:p>
            <a:pPr algn="just" defTabSz="842437" eaLnBrk="1" fontAlgn="base" hangingPunct="1">
              <a:spcBef>
                <a:spcPct val="0"/>
              </a:spcBef>
              <a:spcAft>
                <a:spcPct val="0"/>
              </a:spcAft>
            </a:pPr>
            <a:r>
              <a:rPr lang="en-US" altLang="en-US" sz="2580" dirty="0"/>
              <a:t>The Fermi architecture can simultaneously handle 48 warps per SM for a total of 1536 threads in a single SM at a time. Within the SM, 32 cores are divided into two execution blocks of 16 cores each</a:t>
            </a:r>
          </a:p>
          <a:p>
            <a:pPr algn="just" defTabSz="842437" eaLnBrk="1" fontAlgn="base" hangingPunct="1">
              <a:spcBef>
                <a:spcPct val="0"/>
              </a:spcBef>
              <a:spcAft>
                <a:spcPct val="0"/>
              </a:spcAft>
            </a:pPr>
            <a:endParaRPr lang="en-US" altLang="en-US" sz="2580" dirty="0"/>
          </a:p>
        </p:txBody>
      </p:sp>
    </p:spTree>
    <p:extLst>
      <p:ext uri="{BB962C8B-B14F-4D97-AF65-F5344CB8AC3E}">
        <p14:creationId xmlns:p14="http://schemas.microsoft.com/office/powerpoint/2010/main" val="271363112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Google Shape;113;p3"/>
          <p:cNvSpPr txBox="1"/>
          <p:nvPr/>
        </p:nvSpPr>
        <p:spPr>
          <a:xfrm>
            <a:off x="1005240" y="940983"/>
            <a:ext cx="7950465" cy="2048130"/>
          </a:xfrm>
          <a:prstGeom prst="rect">
            <a:avLst/>
          </a:prstGeom>
          <a:noFill/>
          <a:ln>
            <a:noFill/>
          </a:ln>
        </p:spPr>
        <p:txBody>
          <a:bodyPr spcFirstLastPara="1" lIns="84230" tIns="42103" rIns="84230" bIns="42103">
            <a:spAutoFit/>
          </a:bodyPr>
          <a:lstStyle/>
          <a:p>
            <a:pPr defTabSz="842437">
              <a:buClr>
                <a:srgbClr val="000000"/>
              </a:buClr>
              <a:buSzPts val="2400"/>
              <a:defRPr/>
            </a:pPr>
            <a:endParaRPr sz="2211" kern="0" dirty="0">
              <a:solidFill>
                <a:srgbClr val="000000"/>
              </a:solidFill>
              <a:latin typeface="Calibri"/>
              <a:ea typeface="Calibri"/>
              <a:cs typeface="Calibri"/>
              <a:sym typeface="Calibri"/>
            </a:endParaRPr>
          </a:p>
          <a:p>
            <a:pPr marL="315914" indent="-315914" defTabSz="842437">
              <a:spcBef>
                <a:spcPts val="442"/>
              </a:spcBef>
              <a:buClr>
                <a:srgbClr val="000000"/>
              </a:buClr>
              <a:buSzPts val="2400"/>
              <a:buFont typeface="Arial"/>
              <a:buChar char="•"/>
              <a:defRPr/>
            </a:pPr>
            <a:endParaRPr lang="en-US" sz="2580" kern="0" dirty="0">
              <a:solidFill>
                <a:srgbClr val="000000"/>
              </a:solidFill>
              <a:latin typeface="Times New Roman" panose="02020603050405020304" pitchFamily="18" charset="0"/>
              <a:ea typeface="Calibri" panose="020F0502020204030204" pitchFamily="34" charset="0"/>
              <a:cs typeface="Arial"/>
              <a:sym typeface="Arial"/>
            </a:endParaRPr>
          </a:p>
          <a:p>
            <a:pPr marL="315914" indent="-315914" defTabSz="842437">
              <a:spcBef>
                <a:spcPts val="442"/>
              </a:spcBef>
              <a:buClr>
                <a:srgbClr val="000000"/>
              </a:buClr>
              <a:buSzPts val="2400"/>
              <a:buFont typeface="Arial"/>
              <a:buChar char="•"/>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p:txBody>
      </p:sp>
      <p:sp>
        <p:nvSpPr>
          <p:cNvPr id="22532" name="Google Shape;114;p3"/>
          <p:cNvSpPr>
            <a:spLocks noChangeArrowheads="1"/>
          </p:cNvSpPr>
          <p:nvPr/>
        </p:nvSpPr>
        <p:spPr bwMode="auto">
          <a:xfrm>
            <a:off x="829734" y="415926"/>
            <a:ext cx="8424333" cy="592335"/>
          </a:xfrm>
          <a:prstGeom prst="rect">
            <a:avLst/>
          </a:prstGeom>
          <a:solidFill>
            <a:srgbClr val="1F497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4230" tIns="42103" rIns="84230" bIns="42103"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842437" eaLnBrk="1" fontAlgn="base" hangingPunct="1">
              <a:spcBef>
                <a:spcPct val="0"/>
              </a:spcBef>
              <a:spcAft>
                <a:spcPct val="0"/>
              </a:spcAft>
              <a:buClr>
                <a:srgbClr val="000000"/>
              </a:buClr>
              <a:buSzPts val="1800"/>
            </a:pPr>
            <a:endParaRPr lang="en-US" altLang="en-US" sz="1658"/>
          </a:p>
        </p:txBody>
      </p:sp>
      <p:sp>
        <p:nvSpPr>
          <p:cNvPr id="22533" name="Google Shape;115;p3"/>
          <p:cNvSpPr>
            <a:spLocks noChangeArrowheads="1"/>
          </p:cNvSpPr>
          <p:nvPr/>
        </p:nvSpPr>
        <p:spPr bwMode="auto">
          <a:xfrm>
            <a:off x="1005241" y="415925"/>
            <a:ext cx="8073319" cy="51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30" tIns="42103" rIns="84230" bIns="42103"/>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842437" eaLnBrk="1" fontAlgn="base" hangingPunct="1">
              <a:spcBef>
                <a:spcPct val="0"/>
              </a:spcBef>
              <a:spcAft>
                <a:spcPct val="0"/>
              </a:spcAft>
              <a:buClr>
                <a:srgbClr val="FFFFFF"/>
              </a:buClr>
              <a:buSzPts val="3000"/>
            </a:pPr>
            <a:r>
              <a:rPr lang="en-IN" altLang="en-US" sz="3317" b="1">
                <a:solidFill>
                  <a:srgbClr val="FFFFFF"/>
                </a:solidFill>
                <a:latin typeface="Calibri" panose="020F0502020204030204" pitchFamily="34" charset="0"/>
                <a:cs typeface="Calibri" panose="020F0502020204030204" pitchFamily="34" charset="0"/>
                <a:sym typeface="Calibri" panose="020F0502020204030204" pitchFamily="34" charset="0"/>
              </a:rPr>
              <a:t>Thread</a:t>
            </a:r>
            <a:endParaRPr lang="en-US" altLang="en-US" sz="3317" b="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1" name="Google Shape;113;p3"/>
          <p:cNvSpPr txBox="1"/>
          <p:nvPr/>
        </p:nvSpPr>
        <p:spPr>
          <a:xfrm>
            <a:off x="1005240" y="940983"/>
            <a:ext cx="7950465" cy="2048130"/>
          </a:xfrm>
          <a:prstGeom prst="rect">
            <a:avLst/>
          </a:prstGeom>
          <a:noFill/>
          <a:ln>
            <a:noFill/>
          </a:ln>
        </p:spPr>
        <p:txBody>
          <a:bodyPr spcFirstLastPara="1" lIns="84230" tIns="42103" rIns="84230" bIns="42103">
            <a:spAutoFit/>
          </a:bodyPr>
          <a:lstStyle/>
          <a:p>
            <a:pPr defTabSz="842437">
              <a:buClr>
                <a:srgbClr val="000000"/>
              </a:buClr>
              <a:buSzPts val="2400"/>
              <a:defRPr/>
            </a:pPr>
            <a:endParaRPr sz="2211" kern="0" dirty="0">
              <a:solidFill>
                <a:srgbClr val="000000"/>
              </a:solidFill>
              <a:latin typeface="Calibri"/>
              <a:ea typeface="Calibri"/>
              <a:cs typeface="Calibri"/>
              <a:sym typeface="Calibri"/>
            </a:endParaRPr>
          </a:p>
          <a:p>
            <a:pPr marL="315914" indent="-315914" defTabSz="842437">
              <a:spcBef>
                <a:spcPts val="442"/>
              </a:spcBef>
              <a:buClr>
                <a:srgbClr val="000000"/>
              </a:buClr>
              <a:buSzPts val="2400"/>
              <a:buFont typeface="Arial"/>
              <a:buChar char="•"/>
              <a:defRPr/>
            </a:pPr>
            <a:endParaRPr lang="en-US" sz="2580" kern="0" dirty="0">
              <a:solidFill>
                <a:srgbClr val="000000"/>
              </a:solidFill>
              <a:latin typeface="Times New Roman" panose="02020603050405020304" pitchFamily="18" charset="0"/>
              <a:ea typeface="Calibri" panose="020F0502020204030204" pitchFamily="34" charset="0"/>
              <a:cs typeface="Arial"/>
              <a:sym typeface="Arial"/>
            </a:endParaRPr>
          </a:p>
          <a:p>
            <a:pPr marL="315914" indent="-315914" defTabSz="842437">
              <a:spcBef>
                <a:spcPts val="442"/>
              </a:spcBef>
              <a:buClr>
                <a:srgbClr val="000000"/>
              </a:buClr>
              <a:buSzPts val="2400"/>
              <a:buFont typeface="Arial"/>
              <a:buChar char="•"/>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p:txBody>
      </p:sp>
      <p:sp>
        <p:nvSpPr>
          <p:cNvPr id="22536" name="Google Shape;113;p3"/>
          <p:cNvSpPr txBox="1">
            <a:spLocks noChangeArrowheads="1"/>
          </p:cNvSpPr>
          <p:nvPr/>
        </p:nvSpPr>
        <p:spPr bwMode="auto">
          <a:xfrm>
            <a:off x="1005240" y="940983"/>
            <a:ext cx="7950465" cy="20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30" tIns="42103" rIns="84230" bIns="42103">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defTabSz="842437" eaLnBrk="1" fontAlgn="base" hangingPunct="1">
              <a:spcBef>
                <a:spcPct val="0"/>
              </a:spcBef>
              <a:spcAft>
                <a:spcPct val="0"/>
              </a:spcAft>
            </a:pPr>
            <a:r>
              <a:rPr lang="en-US" altLang="en-US" sz="2580"/>
              <a:t>A thread on the GPU is a basic element of the data to be processed. Unlike CPU threads, CUDA threads are extremely “lightweight,” meaning that a context change between two threads is not a costly operation.</a:t>
            </a:r>
          </a:p>
        </p:txBody>
      </p:sp>
    </p:spTree>
    <p:extLst>
      <p:ext uri="{BB962C8B-B14F-4D97-AF65-F5344CB8AC3E}">
        <p14:creationId xmlns:p14="http://schemas.microsoft.com/office/powerpoint/2010/main" val="40525679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Google Shape;111;p3" descr="C:\Users\parul\Desktop\Digital Learning Content.png"/>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734" y="0"/>
            <a:ext cx="8424333" cy="635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Google Shape;113;p3"/>
          <p:cNvSpPr txBox="1"/>
          <p:nvPr/>
        </p:nvSpPr>
        <p:spPr>
          <a:xfrm>
            <a:off x="1005240" y="2038806"/>
            <a:ext cx="7950465" cy="2048130"/>
          </a:xfrm>
          <a:prstGeom prst="rect">
            <a:avLst/>
          </a:prstGeom>
          <a:noFill/>
          <a:ln>
            <a:noFill/>
          </a:ln>
        </p:spPr>
        <p:txBody>
          <a:bodyPr spcFirstLastPara="1" lIns="84230" tIns="42103" rIns="84230" bIns="42103">
            <a:spAutoFit/>
          </a:bodyPr>
          <a:lstStyle/>
          <a:p>
            <a:pPr defTabSz="842437">
              <a:buClr>
                <a:srgbClr val="000000"/>
              </a:buClr>
              <a:buSzPts val="2400"/>
              <a:defRPr/>
            </a:pPr>
            <a:endParaRPr sz="2211" kern="0" dirty="0">
              <a:solidFill>
                <a:srgbClr val="000000"/>
              </a:solidFill>
              <a:latin typeface="Calibri"/>
              <a:ea typeface="Calibri"/>
              <a:cs typeface="Calibri"/>
              <a:sym typeface="Calibri"/>
            </a:endParaRPr>
          </a:p>
          <a:p>
            <a:pPr marL="315914" indent="-315914" defTabSz="842437">
              <a:spcBef>
                <a:spcPts val="442"/>
              </a:spcBef>
              <a:buClr>
                <a:srgbClr val="000000"/>
              </a:buClr>
              <a:buSzPts val="2400"/>
              <a:buFont typeface="Arial"/>
              <a:buChar char="•"/>
              <a:defRPr/>
            </a:pPr>
            <a:endParaRPr lang="en-US" sz="2580" kern="0" dirty="0">
              <a:solidFill>
                <a:srgbClr val="000000"/>
              </a:solidFill>
              <a:latin typeface="Times New Roman" panose="02020603050405020304" pitchFamily="18" charset="0"/>
              <a:ea typeface="Calibri" panose="020F0502020204030204" pitchFamily="34" charset="0"/>
              <a:cs typeface="Arial"/>
              <a:sym typeface="Arial"/>
            </a:endParaRPr>
          </a:p>
          <a:p>
            <a:pPr marL="315914" indent="-315914" defTabSz="842437">
              <a:spcBef>
                <a:spcPts val="442"/>
              </a:spcBef>
              <a:buClr>
                <a:srgbClr val="000000"/>
              </a:buClr>
              <a:buSzPts val="2400"/>
              <a:buFont typeface="Arial"/>
              <a:buChar char="•"/>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p:txBody>
      </p:sp>
      <p:sp>
        <p:nvSpPr>
          <p:cNvPr id="23556" name="Google Shape;115;p3"/>
          <p:cNvSpPr>
            <a:spLocks noChangeArrowheads="1"/>
          </p:cNvSpPr>
          <p:nvPr/>
        </p:nvSpPr>
        <p:spPr bwMode="auto">
          <a:xfrm>
            <a:off x="1005241" y="1513748"/>
            <a:ext cx="8073319" cy="51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30" tIns="42103" rIns="84230" bIns="42103"/>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842437" eaLnBrk="1" fontAlgn="base" hangingPunct="1">
              <a:spcBef>
                <a:spcPct val="0"/>
              </a:spcBef>
              <a:spcAft>
                <a:spcPct val="0"/>
              </a:spcAft>
              <a:buClr>
                <a:srgbClr val="FFFFFF"/>
              </a:buClr>
              <a:buSzPts val="3000"/>
            </a:pPr>
            <a:r>
              <a:rPr lang="en-IN" altLang="en-US" sz="3317" b="1">
                <a:solidFill>
                  <a:srgbClr val="FFFFFF"/>
                </a:solidFill>
                <a:latin typeface="Calibri" panose="020F0502020204030204" pitchFamily="34" charset="0"/>
                <a:cs typeface="Calibri" panose="020F0502020204030204" pitchFamily="34" charset="0"/>
                <a:sym typeface="Calibri" panose="020F0502020204030204" pitchFamily="34" charset="0"/>
              </a:rPr>
              <a:t>CUDA execution Units</a:t>
            </a:r>
            <a:endParaRPr lang="en-US" altLang="en-US" sz="3317" b="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pic>
        <p:nvPicPr>
          <p:cNvPr id="116" name="Google Shape;116;p3"/>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06154" y="5670337"/>
            <a:ext cx="449005" cy="449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733" y="0"/>
            <a:ext cx="8547188" cy="517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0614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Google Shape;113;p3"/>
          <p:cNvSpPr txBox="1"/>
          <p:nvPr/>
        </p:nvSpPr>
        <p:spPr>
          <a:xfrm>
            <a:off x="1005240" y="2038806"/>
            <a:ext cx="7950465" cy="2048130"/>
          </a:xfrm>
          <a:prstGeom prst="rect">
            <a:avLst/>
          </a:prstGeom>
          <a:noFill/>
          <a:ln>
            <a:noFill/>
          </a:ln>
        </p:spPr>
        <p:txBody>
          <a:bodyPr spcFirstLastPara="1" lIns="84230" tIns="42103" rIns="84230" bIns="42103">
            <a:spAutoFit/>
          </a:bodyPr>
          <a:lstStyle/>
          <a:p>
            <a:pPr defTabSz="842437">
              <a:buClr>
                <a:srgbClr val="000000"/>
              </a:buClr>
              <a:buSzPts val="2400"/>
              <a:defRPr/>
            </a:pPr>
            <a:endParaRPr sz="2211" kern="0" dirty="0">
              <a:solidFill>
                <a:srgbClr val="000000"/>
              </a:solidFill>
              <a:latin typeface="Calibri"/>
              <a:ea typeface="Calibri"/>
              <a:cs typeface="Calibri"/>
              <a:sym typeface="Calibri"/>
            </a:endParaRPr>
          </a:p>
          <a:p>
            <a:pPr marL="315914" indent="-315914" defTabSz="842437">
              <a:spcBef>
                <a:spcPts val="442"/>
              </a:spcBef>
              <a:buClr>
                <a:srgbClr val="000000"/>
              </a:buClr>
              <a:buSzPts val="2400"/>
              <a:buFont typeface="Arial"/>
              <a:buChar char="•"/>
              <a:defRPr/>
            </a:pPr>
            <a:endParaRPr lang="en-US" sz="2580" kern="0" dirty="0">
              <a:solidFill>
                <a:srgbClr val="000000"/>
              </a:solidFill>
              <a:latin typeface="Times New Roman" panose="02020603050405020304" pitchFamily="18" charset="0"/>
              <a:ea typeface="Calibri" panose="020F0502020204030204" pitchFamily="34" charset="0"/>
              <a:cs typeface="Arial"/>
              <a:sym typeface="Arial"/>
            </a:endParaRPr>
          </a:p>
          <a:p>
            <a:pPr marL="315914" indent="-315914" defTabSz="842437">
              <a:spcBef>
                <a:spcPts val="442"/>
              </a:spcBef>
              <a:buClr>
                <a:srgbClr val="000000"/>
              </a:buClr>
              <a:buSzPts val="2400"/>
              <a:buFont typeface="Arial"/>
              <a:buChar char="•"/>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a:p>
            <a:pPr defTabSz="842437">
              <a:spcBef>
                <a:spcPts val="442"/>
              </a:spcBef>
              <a:buClr>
                <a:srgbClr val="000000"/>
              </a:buClr>
              <a:buSzPts val="2400"/>
              <a:defRPr/>
            </a:pPr>
            <a:endParaRPr sz="2211" kern="0" dirty="0">
              <a:solidFill>
                <a:srgbClr val="000000"/>
              </a:solidFill>
              <a:latin typeface="Calibri"/>
              <a:ea typeface="Calibri"/>
              <a:cs typeface="Calibri"/>
              <a:sym typeface="Calibri"/>
            </a:endParaRPr>
          </a:p>
        </p:txBody>
      </p:sp>
      <p:sp>
        <p:nvSpPr>
          <p:cNvPr id="24580" name="Google Shape;115;p3"/>
          <p:cNvSpPr>
            <a:spLocks noChangeArrowheads="1"/>
          </p:cNvSpPr>
          <p:nvPr/>
        </p:nvSpPr>
        <p:spPr bwMode="auto">
          <a:xfrm>
            <a:off x="1005241" y="1513748"/>
            <a:ext cx="8073319" cy="51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30" tIns="42103" rIns="84230" bIns="42103"/>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842437" eaLnBrk="1" fontAlgn="base" hangingPunct="1">
              <a:spcBef>
                <a:spcPct val="0"/>
              </a:spcBef>
              <a:spcAft>
                <a:spcPct val="0"/>
              </a:spcAft>
              <a:buClr>
                <a:srgbClr val="FFFFFF"/>
              </a:buClr>
              <a:buSzPts val="3000"/>
            </a:pPr>
            <a:r>
              <a:rPr lang="en-IN" altLang="en-US" sz="3317" b="1">
                <a:solidFill>
                  <a:srgbClr val="FFFFFF"/>
                </a:solidFill>
                <a:latin typeface="Calibri" panose="020F0502020204030204" pitchFamily="34" charset="0"/>
                <a:cs typeface="Calibri" panose="020F0502020204030204" pitchFamily="34" charset="0"/>
                <a:sym typeface="Calibri" panose="020F0502020204030204" pitchFamily="34" charset="0"/>
              </a:rPr>
              <a:t>CUDA execution Units</a:t>
            </a:r>
            <a:endParaRPr lang="en-US" altLang="en-US" sz="3317" b="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pic>
        <p:nvPicPr>
          <p:cNvPr id="116" name="Google Shape;116;p3"/>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6154" y="5670337"/>
            <a:ext cx="449005" cy="449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473" y="492125"/>
            <a:ext cx="8163998" cy="4734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60597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3574" y="575818"/>
            <a:ext cx="2801620" cy="1102995"/>
          </a:xfrm>
          <a:prstGeom prst="rect">
            <a:avLst/>
          </a:prstGeom>
        </p:spPr>
        <p:txBody>
          <a:bodyPr vert="horz" wrap="square" lIns="0" tIns="59055" rIns="0" bIns="0" rtlCol="0">
            <a:spAutoFit/>
          </a:bodyPr>
          <a:lstStyle/>
          <a:p>
            <a:pPr marL="142240" marR="5080" indent="-129539">
              <a:lnSpc>
                <a:spcPts val="4100"/>
              </a:lnSpc>
              <a:spcBef>
                <a:spcPts val="465"/>
              </a:spcBef>
            </a:pPr>
            <a:r>
              <a:rPr sz="3650" spc="-5" dirty="0"/>
              <a:t>Structure</a:t>
            </a:r>
            <a:r>
              <a:rPr sz="3650" spc="-45" dirty="0"/>
              <a:t> </a:t>
            </a:r>
            <a:r>
              <a:rPr sz="3650" dirty="0"/>
              <a:t>of</a:t>
            </a:r>
            <a:r>
              <a:rPr sz="3650" spc="-75" dirty="0"/>
              <a:t> </a:t>
            </a:r>
            <a:r>
              <a:rPr sz="3650" spc="-5" dirty="0"/>
              <a:t>a </a:t>
            </a:r>
            <a:r>
              <a:rPr sz="3650" spc="-1000" dirty="0"/>
              <a:t> </a:t>
            </a:r>
            <a:r>
              <a:rPr sz="3650" spc="10" dirty="0"/>
              <a:t>CUD</a:t>
            </a:r>
            <a:r>
              <a:rPr sz="3650" spc="-5" dirty="0"/>
              <a:t>A</a:t>
            </a:r>
            <a:r>
              <a:rPr sz="3650" spc="-245" dirty="0"/>
              <a:t> </a:t>
            </a:r>
            <a:r>
              <a:rPr sz="3650" spc="5" dirty="0"/>
              <a:t>C</a:t>
            </a:r>
            <a:r>
              <a:rPr sz="3650" spc="-5" dirty="0"/>
              <a:t>o</a:t>
            </a:r>
            <a:r>
              <a:rPr sz="3650" spc="10" dirty="0"/>
              <a:t>d</a:t>
            </a:r>
            <a:r>
              <a:rPr sz="3650" spc="-5" dirty="0"/>
              <a:t>e</a:t>
            </a:r>
            <a:endParaRPr sz="3650"/>
          </a:p>
        </p:txBody>
      </p:sp>
      <p:pic>
        <p:nvPicPr>
          <p:cNvPr id="3" name="object 3"/>
          <p:cNvPicPr/>
          <p:nvPr/>
        </p:nvPicPr>
        <p:blipFill>
          <a:blip r:embed="rId2" cstate="print"/>
          <a:stretch>
            <a:fillRect/>
          </a:stretch>
        </p:blipFill>
        <p:spPr>
          <a:xfrm>
            <a:off x="4939284" y="102106"/>
            <a:ext cx="4427220" cy="6137146"/>
          </a:xfrm>
          <a:prstGeom prst="rect">
            <a:avLst/>
          </a:prstGeom>
        </p:spPr>
      </p:pic>
      <p:sp>
        <p:nvSpPr>
          <p:cNvPr id="4" name="object 4"/>
          <p:cNvSpPr txBox="1"/>
          <p:nvPr/>
        </p:nvSpPr>
        <p:spPr>
          <a:xfrm>
            <a:off x="257047" y="5633720"/>
            <a:ext cx="3192145" cy="471170"/>
          </a:xfrm>
          <a:prstGeom prst="rect">
            <a:avLst/>
          </a:prstGeom>
        </p:spPr>
        <p:txBody>
          <a:bodyPr vert="horz" wrap="square" lIns="0" tIns="12700" rIns="0" bIns="0" rtlCol="0">
            <a:spAutoFit/>
          </a:bodyPr>
          <a:lstStyle/>
          <a:p>
            <a:pPr marL="12700">
              <a:lnSpc>
                <a:spcPts val="1755"/>
              </a:lnSpc>
              <a:spcBef>
                <a:spcPts val="100"/>
              </a:spcBef>
            </a:pPr>
            <a:r>
              <a:rPr sz="1500" dirty="0">
                <a:latin typeface="Arial MT"/>
                <a:cs typeface="Arial MT"/>
              </a:rPr>
              <a:t>So</a:t>
            </a:r>
            <a:r>
              <a:rPr sz="1500" spc="5" dirty="0">
                <a:latin typeface="Arial MT"/>
                <a:cs typeface="Arial MT"/>
              </a:rPr>
              <a:t>u</a:t>
            </a:r>
            <a:r>
              <a:rPr sz="1500" dirty="0">
                <a:latin typeface="Arial MT"/>
                <a:cs typeface="Arial MT"/>
              </a:rPr>
              <a:t>r</a:t>
            </a:r>
            <a:r>
              <a:rPr sz="1500" spc="5" dirty="0">
                <a:latin typeface="Arial MT"/>
                <a:cs typeface="Arial MT"/>
              </a:rPr>
              <a:t>c</a:t>
            </a:r>
            <a:r>
              <a:rPr sz="1500" spc="-5" dirty="0">
                <a:latin typeface="Arial MT"/>
                <a:cs typeface="Arial MT"/>
              </a:rPr>
              <a:t>e</a:t>
            </a:r>
            <a:r>
              <a:rPr sz="1500" dirty="0">
                <a:latin typeface="Arial MT"/>
                <a:cs typeface="Arial MT"/>
              </a:rPr>
              <a:t>:</a:t>
            </a:r>
            <a:r>
              <a:rPr sz="1500" spc="-55" dirty="0">
                <a:latin typeface="Arial MT"/>
                <a:cs typeface="Arial MT"/>
              </a:rPr>
              <a:t> </a:t>
            </a:r>
            <a:r>
              <a:rPr sz="1500" dirty="0">
                <a:latin typeface="Arial MT"/>
                <a:cs typeface="Arial MT"/>
              </a:rPr>
              <a:t>C</a:t>
            </a:r>
            <a:r>
              <a:rPr sz="1500" spc="-5" dirty="0">
                <a:latin typeface="Arial MT"/>
                <a:cs typeface="Arial MT"/>
              </a:rPr>
              <a:t>U</a:t>
            </a:r>
            <a:r>
              <a:rPr sz="1500" dirty="0">
                <a:latin typeface="Arial MT"/>
                <a:cs typeface="Arial MT"/>
              </a:rPr>
              <a:t>DA</a:t>
            </a:r>
            <a:r>
              <a:rPr sz="1500" spc="-190" dirty="0">
                <a:latin typeface="Arial MT"/>
                <a:cs typeface="Arial MT"/>
              </a:rPr>
              <a:t> </a:t>
            </a:r>
            <a:r>
              <a:rPr sz="1500" dirty="0">
                <a:latin typeface="Arial MT"/>
                <a:cs typeface="Arial MT"/>
              </a:rPr>
              <a:t>C</a:t>
            </a:r>
            <a:r>
              <a:rPr sz="1500" spc="-15" dirty="0">
                <a:latin typeface="Arial MT"/>
                <a:cs typeface="Arial MT"/>
              </a:rPr>
              <a:t> </a:t>
            </a:r>
            <a:r>
              <a:rPr sz="1500" spc="-10" dirty="0">
                <a:latin typeface="Arial MT"/>
                <a:cs typeface="Arial MT"/>
              </a:rPr>
              <a:t>P</a:t>
            </a:r>
            <a:r>
              <a:rPr sz="1500" dirty="0">
                <a:latin typeface="Arial MT"/>
                <a:cs typeface="Arial MT"/>
              </a:rPr>
              <a:t>r</a:t>
            </a:r>
            <a:r>
              <a:rPr sz="1500" spc="5" dirty="0">
                <a:latin typeface="Arial MT"/>
                <a:cs typeface="Arial MT"/>
              </a:rPr>
              <a:t>o</a:t>
            </a:r>
            <a:r>
              <a:rPr sz="1500" dirty="0">
                <a:latin typeface="Arial MT"/>
                <a:cs typeface="Arial MT"/>
              </a:rPr>
              <a:t>gr</a:t>
            </a:r>
            <a:r>
              <a:rPr sz="1500" spc="5" dirty="0">
                <a:latin typeface="Arial MT"/>
                <a:cs typeface="Arial MT"/>
              </a:rPr>
              <a:t>a</a:t>
            </a:r>
            <a:r>
              <a:rPr sz="1500" dirty="0">
                <a:latin typeface="Arial MT"/>
                <a:cs typeface="Arial MT"/>
              </a:rPr>
              <a:t>m</a:t>
            </a:r>
            <a:r>
              <a:rPr sz="1500" spc="-20" dirty="0">
                <a:latin typeface="Arial MT"/>
                <a:cs typeface="Arial MT"/>
              </a:rPr>
              <a:t>m</a:t>
            </a:r>
            <a:r>
              <a:rPr sz="1500" dirty="0">
                <a:latin typeface="Arial MT"/>
                <a:cs typeface="Arial MT"/>
              </a:rPr>
              <a:t>i</a:t>
            </a:r>
            <a:r>
              <a:rPr sz="1500" spc="5" dirty="0">
                <a:latin typeface="Arial MT"/>
                <a:cs typeface="Arial MT"/>
              </a:rPr>
              <a:t>n</a:t>
            </a:r>
            <a:r>
              <a:rPr sz="1500" dirty="0">
                <a:latin typeface="Arial MT"/>
                <a:cs typeface="Arial MT"/>
              </a:rPr>
              <a:t>g</a:t>
            </a:r>
            <a:r>
              <a:rPr sz="1500" spc="-35" dirty="0">
                <a:latin typeface="Arial MT"/>
                <a:cs typeface="Arial MT"/>
              </a:rPr>
              <a:t> </a:t>
            </a:r>
            <a:r>
              <a:rPr sz="1500" spc="-5" dirty="0">
                <a:latin typeface="Arial MT"/>
                <a:cs typeface="Arial MT"/>
              </a:rPr>
              <a:t>G</a:t>
            </a:r>
            <a:r>
              <a:rPr sz="1500" dirty="0">
                <a:latin typeface="Arial MT"/>
                <a:cs typeface="Arial MT"/>
              </a:rPr>
              <a:t>ui</a:t>
            </a:r>
            <a:r>
              <a:rPr sz="1500" spc="5" dirty="0">
                <a:latin typeface="Arial MT"/>
                <a:cs typeface="Arial MT"/>
              </a:rPr>
              <a:t>d</a:t>
            </a:r>
            <a:r>
              <a:rPr sz="1500" dirty="0">
                <a:latin typeface="Arial MT"/>
                <a:cs typeface="Arial MT"/>
              </a:rPr>
              <a:t>e</a:t>
            </a:r>
            <a:endParaRPr sz="1500">
              <a:latin typeface="Arial MT"/>
              <a:cs typeface="Arial MT"/>
            </a:endParaRPr>
          </a:p>
          <a:p>
            <a:pPr marL="12700">
              <a:lnSpc>
                <a:spcPts val="1755"/>
              </a:lnSpc>
            </a:pPr>
            <a:r>
              <a:rPr sz="1500" dirty="0">
                <a:latin typeface="Arial MT"/>
                <a:cs typeface="Arial MT"/>
              </a:rPr>
              <a:t>(NVIDIA)</a:t>
            </a:r>
            <a:endParaRPr sz="1500">
              <a:latin typeface="Arial MT"/>
              <a:cs typeface="Arial MT"/>
            </a:endParaRPr>
          </a:p>
        </p:txBody>
      </p:sp>
    </p:spTree>
    <p:extLst>
      <p:ext uri="{BB962C8B-B14F-4D97-AF65-F5344CB8AC3E}">
        <p14:creationId xmlns:p14="http://schemas.microsoft.com/office/powerpoint/2010/main" val="29519972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48" y="577596"/>
            <a:ext cx="10076687" cy="5140452"/>
          </a:xfrm>
          <a:prstGeom prst="rect">
            <a:avLst/>
          </a:prstGeom>
        </p:spPr>
      </p:pic>
      <p:sp>
        <p:nvSpPr>
          <p:cNvPr id="3" name="object 3"/>
          <p:cNvSpPr txBox="1"/>
          <p:nvPr/>
        </p:nvSpPr>
        <p:spPr>
          <a:xfrm>
            <a:off x="76911" y="6015939"/>
            <a:ext cx="9192260" cy="269240"/>
          </a:xfrm>
          <a:prstGeom prst="rect">
            <a:avLst/>
          </a:prstGeom>
        </p:spPr>
        <p:txBody>
          <a:bodyPr vert="horz" wrap="square" lIns="0" tIns="12065" rIns="0" bIns="0" rtlCol="0">
            <a:spAutoFit/>
          </a:bodyPr>
          <a:lstStyle/>
          <a:p>
            <a:pPr marL="12700">
              <a:lnSpc>
                <a:spcPct val="100000"/>
              </a:lnSpc>
              <a:spcBef>
                <a:spcPts val="95"/>
              </a:spcBef>
            </a:pPr>
            <a:r>
              <a:rPr sz="1600" u="heavy" spc="-15" dirty="0">
                <a:uFill>
                  <a:solidFill>
                    <a:srgbClr val="000000"/>
                  </a:solidFill>
                </a:uFill>
                <a:latin typeface="Arial MT"/>
                <a:cs typeface="Arial MT"/>
                <a:hlinkClick r:id="rId3"/>
              </a:rPr>
              <a:t>http://images.anandtech.com/doci/7003/Screen%20Shot%202013-05-31%20at%207.59.16%20PM.png</a:t>
            </a:r>
            <a:endParaRPr sz="1600">
              <a:latin typeface="Arial MT"/>
              <a:cs typeface="Arial MT"/>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1755" y="457022"/>
            <a:ext cx="5821045" cy="582295"/>
          </a:xfrm>
          <a:prstGeom prst="rect">
            <a:avLst/>
          </a:prstGeom>
        </p:spPr>
        <p:txBody>
          <a:bodyPr vert="horz" wrap="square" lIns="0" tIns="12700" rIns="0" bIns="0" rtlCol="0">
            <a:spAutoFit/>
          </a:bodyPr>
          <a:lstStyle/>
          <a:p>
            <a:pPr marL="12700">
              <a:lnSpc>
                <a:spcPct val="100000"/>
              </a:lnSpc>
              <a:spcBef>
                <a:spcPts val="100"/>
              </a:spcBef>
            </a:pPr>
            <a:r>
              <a:rPr sz="3650" spc="-25" dirty="0"/>
              <a:t>Vector</a:t>
            </a:r>
            <a:r>
              <a:rPr sz="3650" spc="-90" dirty="0"/>
              <a:t> </a:t>
            </a:r>
            <a:r>
              <a:rPr sz="3650" spc="-5" dirty="0"/>
              <a:t>addition</a:t>
            </a:r>
            <a:r>
              <a:rPr sz="3650" spc="-45" dirty="0"/>
              <a:t> </a:t>
            </a:r>
            <a:r>
              <a:rPr sz="3650" spc="-5" dirty="0"/>
              <a:t>(old</a:t>
            </a:r>
            <a:r>
              <a:rPr sz="3650" spc="-15" dirty="0"/>
              <a:t> </a:t>
            </a:r>
            <a:r>
              <a:rPr sz="3650" dirty="0"/>
              <a:t>method)</a:t>
            </a:r>
            <a:endParaRPr sz="3650"/>
          </a:p>
        </p:txBody>
      </p:sp>
      <p:sp>
        <p:nvSpPr>
          <p:cNvPr id="3" name="object 3"/>
          <p:cNvSpPr txBox="1"/>
          <p:nvPr/>
        </p:nvSpPr>
        <p:spPr>
          <a:xfrm>
            <a:off x="491134" y="1116091"/>
            <a:ext cx="5445760" cy="4850130"/>
          </a:xfrm>
          <a:prstGeom prst="rect">
            <a:avLst/>
          </a:prstGeom>
        </p:spPr>
        <p:txBody>
          <a:bodyPr vert="horz" wrap="square" lIns="0" tIns="95885" rIns="0" bIns="0" rtlCol="0">
            <a:spAutoFit/>
          </a:bodyPr>
          <a:lstStyle/>
          <a:p>
            <a:pPr marL="12700">
              <a:lnSpc>
                <a:spcPct val="100000"/>
              </a:lnSpc>
              <a:spcBef>
                <a:spcPts val="755"/>
              </a:spcBef>
            </a:pPr>
            <a:r>
              <a:rPr sz="1700" spc="5" dirty="0">
                <a:latin typeface="Arial MT"/>
                <a:cs typeface="Arial MT"/>
              </a:rPr>
              <a:t>int</a:t>
            </a:r>
            <a:r>
              <a:rPr sz="1700" spc="10" dirty="0">
                <a:latin typeface="Arial MT"/>
                <a:cs typeface="Arial MT"/>
              </a:rPr>
              <a:t> </a:t>
            </a:r>
            <a:r>
              <a:rPr sz="1700" spc="5" dirty="0">
                <a:latin typeface="Arial MT"/>
                <a:cs typeface="Arial MT"/>
              </a:rPr>
              <a:t>m[200],</a:t>
            </a:r>
            <a:r>
              <a:rPr sz="1700" spc="50" dirty="0">
                <a:latin typeface="Arial MT"/>
                <a:cs typeface="Arial MT"/>
              </a:rPr>
              <a:t> </a:t>
            </a:r>
            <a:r>
              <a:rPr sz="1700" spc="5" dirty="0">
                <a:latin typeface="Arial MT"/>
                <a:cs typeface="Arial MT"/>
              </a:rPr>
              <a:t>n[200],</a:t>
            </a:r>
            <a:r>
              <a:rPr sz="1700" spc="65" dirty="0">
                <a:latin typeface="Arial MT"/>
                <a:cs typeface="Arial MT"/>
              </a:rPr>
              <a:t> </a:t>
            </a:r>
            <a:r>
              <a:rPr sz="1700" spc="5" dirty="0">
                <a:latin typeface="Arial MT"/>
                <a:cs typeface="Arial MT"/>
              </a:rPr>
              <a:t>p[200],*md,</a:t>
            </a:r>
            <a:r>
              <a:rPr sz="1700" spc="90" dirty="0">
                <a:latin typeface="Arial MT"/>
                <a:cs typeface="Arial MT"/>
              </a:rPr>
              <a:t> </a:t>
            </a:r>
            <a:r>
              <a:rPr sz="1700" spc="5" dirty="0">
                <a:latin typeface="Arial MT"/>
                <a:cs typeface="Arial MT"/>
              </a:rPr>
              <a:t>*nd,*pd;</a:t>
            </a:r>
            <a:endParaRPr sz="1700">
              <a:latin typeface="Arial MT"/>
              <a:cs typeface="Arial MT"/>
            </a:endParaRPr>
          </a:p>
          <a:p>
            <a:pPr marL="12700">
              <a:lnSpc>
                <a:spcPct val="100000"/>
              </a:lnSpc>
              <a:spcBef>
                <a:spcPts val="660"/>
              </a:spcBef>
            </a:pPr>
            <a:r>
              <a:rPr sz="1700" spc="10" dirty="0">
                <a:latin typeface="Arial MT"/>
                <a:cs typeface="Arial MT"/>
              </a:rPr>
              <a:t>int</a:t>
            </a:r>
            <a:r>
              <a:rPr sz="1700" spc="-10" dirty="0">
                <a:latin typeface="Arial MT"/>
                <a:cs typeface="Arial MT"/>
              </a:rPr>
              <a:t> </a:t>
            </a:r>
            <a:r>
              <a:rPr sz="1700" spc="10" dirty="0">
                <a:latin typeface="Arial MT"/>
                <a:cs typeface="Arial MT"/>
              </a:rPr>
              <a:t>size</a:t>
            </a:r>
            <a:r>
              <a:rPr sz="1700" spc="25" dirty="0">
                <a:latin typeface="Arial MT"/>
                <a:cs typeface="Arial MT"/>
              </a:rPr>
              <a:t> </a:t>
            </a:r>
            <a:r>
              <a:rPr sz="1700" dirty="0">
                <a:latin typeface="Arial MT"/>
                <a:cs typeface="Arial MT"/>
              </a:rPr>
              <a:t>=</a:t>
            </a:r>
            <a:r>
              <a:rPr sz="1700" spc="10" dirty="0">
                <a:latin typeface="Arial MT"/>
                <a:cs typeface="Arial MT"/>
              </a:rPr>
              <a:t> </a:t>
            </a:r>
            <a:r>
              <a:rPr sz="1700" spc="15" dirty="0">
                <a:latin typeface="Arial MT"/>
                <a:cs typeface="Arial MT"/>
              </a:rPr>
              <a:t>200</a:t>
            </a:r>
            <a:r>
              <a:rPr sz="1700" spc="10" dirty="0">
                <a:latin typeface="Arial MT"/>
                <a:cs typeface="Arial MT"/>
              </a:rPr>
              <a:t> </a:t>
            </a:r>
            <a:r>
              <a:rPr sz="1700" dirty="0">
                <a:latin typeface="Arial MT"/>
                <a:cs typeface="Arial MT"/>
              </a:rPr>
              <a:t>*</a:t>
            </a:r>
            <a:r>
              <a:rPr sz="1700" spc="10" dirty="0">
                <a:latin typeface="Arial MT"/>
                <a:cs typeface="Arial MT"/>
              </a:rPr>
              <a:t> </a:t>
            </a:r>
            <a:r>
              <a:rPr sz="1700" spc="5" dirty="0">
                <a:latin typeface="Arial MT"/>
                <a:cs typeface="Arial MT"/>
              </a:rPr>
              <a:t>sizeof(int);</a:t>
            </a:r>
            <a:endParaRPr sz="1700">
              <a:latin typeface="Arial MT"/>
              <a:cs typeface="Arial MT"/>
            </a:endParaRPr>
          </a:p>
          <a:p>
            <a:pPr marL="12700">
              <a:lnSpc>
                <a:spcPct val="100000"/>
              </a:lnSpc>
              <a:spcBef>
                <a:spcPts val="985"/>
              </a:spcBef>
            </a:pPr>
            <a:r>
              <a:rPr sz="1700" spc="-5" dirty="0">
                <a:latin typeface="Arial MT"/>
                <a:cs typeface="Arial MT"/>
              </a:rPr>
              <a:t>//</a:t>
            </a:r>
            <a:r>
              <a:rPr sz="1700" dirty="0">
                <a:latin typeface="Arial MT"/>
                <a:cs typeface="Arial MT"/>
              </a:rPr>
              <a:t> Initialize</a:t>
            </a:r>
            <a:r>
              <a:rPr sz="1700" spc="50" dirty="0">
                <a:latin typeface="Arial MT"/>
                <a:cs typeface="Arial MT"/>
              </a:rPr>
              <a:t> </a:t>
            </a:r>
            <a:r>
              <a:rPr sz="1700" spc="5" dirty="0">
                <a:latin typeface="Arial MT"/>
                <a:cs typeface="Arial MT"/>
              </a:rPr>
              <a:t>array</a:t>
            </a:r>
            <a:r>
              <a:rPr sz="1700" spc="40" dirty="0">
                <a:latin typeface="Arial MT"/>
                <a:cs typeface="Arial MT"/>
              </a:rPr>
              <a:t> </a:t>
            </a:r>
            <a:r>
              <a:rPr sz="1700" b="1" dirty="0">
                <a:latin typeface="Arial"/>
                <a:cs typeface="Arial"/>
              </a:rPr>
              <a:t>m</a:t>
            </a:r>
            <a:r>
              <a:rPr sz="1700" b="1" spc="20" dirty="0">
                <a:latin typeface="Arial"/>
                <a:cs typeface="Arial"/>
              </a:rPr>
              <a:t> </a:t>
            </a:r>
            <a:r>
              <a:rPr sz="1700" spc="15" dirty="0">
                <a:latin typeface="Arial MT"/>
                <a:cs typeface="Arial MT"/>
              </a:rPr>
              <a:t>and</a:t>
            </a:r>
            <a:r>
              <a:rPr sz="1700" spc="20" dirty="0">
                <a:latin typeface="Arial MT"/>
                <a:cs typeface="Arial MT"/>
              </a:rPr>
              <a:t> </a:t>
            </a:r>
            <a:r>
              <a:rPr sz="1700" spc="5" dirty="0">
                <a:latin typeface="Arial MT"/>
                <a:cs typeface="Arial MT"/>
              </a:rPr>
              <a:t>array</a:t>
            </a:r>
            <a:r>
              <a:rPr sz="1700" spc="55" dirty="0">
                <a:latin typeface="Arial MT"/>
                <a:cs typeface="Arial MT"/>
              </a:rPr>
              <a:t> </a:t>
            </a:r>
            <a:r>
              <a:rPr sz="1700" b="1" dirty="0">
                <a:latin typeface="Arial"/>
                <a:cs typeface="Arial"/>
              </a:rPr>
              <a:t>n</a:t>
            </a:r>
            <a:endParaRPr sz="1700">
              <a:latin typeface="Arial"/>
              <a:cs typeface="Arial"/>
            </a:endParaRPr>
          </a:p>
          <a:p>
            <a:pPr marL="12700">
              <a:lnSpc>
                <a:spcPct val="100000"/>
              </a:lnSpc>
              <a:spcBef>
                <a:spcPts val="695"/>
              </a:spcBef>
            </a:pPr>
            <a:r>
              <a:rPr sz="1700" spc="-10" dirty="0">
                <a:latin typeface="Arial MT"/>
                <a:cs typeface="Arial MT"/>
              </a:rPr>
              <a:t>...</a:t>
            </a:r>
            <a:endParaRPr sz="1700">
              <a:latin typeface="Arial MT"/>
              <a:cs typeface="Arial MT"/>
            </a:endParaRPr>
          </a:p>
          <a:p>
            <a:pPr marL="12700">
              <a:lnSpc>
                <a:spcPct val="100000"/>
              </a:lnSpc>
              <a:spcBef>
                <a:spcPts val="710"/>
              </a:spcBef>
            </a:pPr>
            <a:r>
              <a:rPr sz="1700" spc="15" dirty="0">
                <a:solidFill>
                  <a:srgbClr val="FF6600"/>
                </a:solidFill>
                <a:latin typeface="Arial MT"/>
                <a:cs typeface="Arial MT"/>
              </a:rPr>
              <a:t>cudaMalloc</a:t>
            </a:r>
            <a:r>
              <a:rPr sz="1700" spc="15" dirty="0">
                <a:latin typeface="Arial MT"/>
                <a:cs typeface="Arial MT"/>
              </a:rPr>
              <a:t>(&amp;md,</a:t>
            </a:r>
            <a:r>
              <a:rPr sz="1700" spc="-40" dirty="0">
                <a:latin typeface="Arial MT"/>
                <a:cs typeface="Arial MT"/>
              </a:rPr>
              <a:t> </a:t>
            </a:r>
            <a:r>
              <a:rPr sz="1700" spc="5" dirty="0">
                <a:latin typeface="Arial MT"/>
                <a:cs typeface="Arial MT"/>
              </a:rPr>
              <a:t>size);</a:t>
            </a:r>
            <a:endParaRPr sz="1700">
              <a:latin typeface="Arial MT"/>
              <a:cs typeface="Arial MT"/>
            </a:endParaRPr>
          </a:p>
          <a:p>
            <a:pPr marL="12700">
              <a:lnSpc>
                <a:spcPct val="100000"/>
              </a:lnSpc>
              <a:spcBef>
                <a:spcPts val="370"/>
              </a:spcBef>
            </a:pPr>
            <a:r>
              <a:rPr sz="1700" spc="20" dirty="0">
                <a:solidFill>
                  <a:srgbClr val="FF6600"/>
                </a:solidFill>
                <a:latin typeface="Arial MT"/>
                <a:cs typeface="Arial MT"/>
              </a:rPr>
              <a:t>cudaMemcpy</a:t>
            </a:r>
            <a:r>
              <a:rPr sz="1700" spc="20" dirty="0">
                <a:latin typeface="Arial MT"/>
                <a:cs typeface="Arial MT"/>
              </a:rPr>
              <a:t>(md,</a:t>
            </a:r>
            <a:r>
              <a:rPr sz="1700" spc="5" dirty="0">
                <a:latin typeface="Arial MT"/>
                <a:cs typeface="Arial MT"/>
              </a:rPr>
              <a:t> m,</a:t>
            </a:r>
            <a:r>
              <a:rPr sz="1700" spc="10" dirty="0">
                <a:latin typeface="Arial MT"/>
                <a:cs typeface="Arial MT"/>
              </a:rPr>
              <a:t> </a:t>
            </a:r>
            <a:r>
              <a:rPr sz="1700" spc="5" dirty="0">
                <a:latin typeface="Arial MT"/>
                <a:cs typeface="Arial MT"/>
              </a:rPr>
              <a:t>size,</a:t>
            </a:r>
            <a:r>
              <a:rPr sz="1700" spc="40" dirty="0">
                <a:latin typeface="Arial MT"/>
                <a:cs typeface="Arial MT"/>
              </a:rPr>
              <a:t> </a:t>
            </a:r>
            <a:r>
              <a:rPr sz="1700" dirty="0">
                <a:latin typeface="Arial MT"/>
                <a:cs typeface="Arial MT"/>
              </a:rPr>
              <a:t>cudaMemcpyHostToDevice);</a:t>
            </a:r>
            <a:endParaRPr sz="1700">
              <a:latin typeface="Arial MT"/>
              <a:cs typeface="Arial MT"/>
            </a:endParaRPr>
          </a:p>
          <a:p>
            <a:pPr marL="12700">
              <a:lnSpc>
                <a:spcPct val="100000"/>
              </a:lnSpc>
              <a:spcBef>
                <a:spcPts val="690"/>
              </a:spcBef>
            </a:pPr>
            <a:r>
              <a:rPr sz="1700" spc="20" dirty="0">
                <a:solidFill>
                  <a:srgbClr val="FF6600"/>
                </a:solidFill>
                <a:latin typeface="Arial MT"/>
                <a:cs typeface="Arial MT"/>
              </a:rPr>
              <a:t>cudaMalloc</a:t>
            </a:r>
            <a:r>
              <a:rPr sz="1700" spc="20" dirty="0">
                <a:latin typeface="Arial MT"/>
                <a:cs typeface="Arial MT"/>
              </a:rPr>
              <a:t>(&amp;nd,</a:t>
            </a:r>
            <a:r>
              <a:rPr sz="1700" spc="-50" dirty="0">
                <a:latin typeface="Arial MT"/>
                <a:cs typeface="Arial MT"/>
              </a:rPr>
              <a:t> </a:t>
            </a:r>
            <a:r>
              <a:rPr sz="1700" spc="5" dirty="0">
                <a:latin typeface="Arial MT"/>
                <a:cs typeface="Arial MT"/>
              </a:rPr>
              <a:t>size);</a:t>
            </a:r>
            <a:endParaRPr sz="1700">
              <a:latin typeface="Arial MT"/>
              <a:cs typeface="Arial MT"/>
            </a:endParaRPr>
          </a:p>
          <a:p>
            <a:pPr marL="12700">
              <a:lnSpc>
                <a:spcPct val="100000"/>
              </a:lnSpc>
              <a:spcBef>
                <a:spcPts val="645"/>
              </a:spcBef>
            </a:pPr>
            <a:r>
              <a:rPr sz="1700" spc="15" dirty="0">
                <a:solidFill>
                  <a:srgbClr val="FF6600"/>
                </a:solidFill>
                <a:latin typeface="Arial MT"/>
                <a:cs typeface="Arial MT"/>
              </a:rPr>
              <a:t>cudaMemcpy</a:t>
            </a:r>
            <a:r>
              <a:rPr sz="1700" spc="15" dirty="0">
                <a:latin typeface="Arial MT"/>
                <a:cs typeface="Arial MT"/>
              </a:rPr>
              <a:t>(nd,</a:t>
            </a:r>
            <a:r>
              <a:rPr sz="1700" spc="20" dirty="0">
                <a:latin typeface="Arial MT"/>
                <a:cs typeface="Arial MT"/>
              </a:rPr>
              <a:t> </a:t>
            </a:r>
            <a:r>
              <a:rPr sz="1700" spc="5" dirty="0">
                <a:latin typeface="Arial MT"/>
                <a:cs typeface="Arial MT"/>
              </a:rPr>
              <a:t>n,</a:t>
            </a:r>
            <a:r>
              <a:rPr sz="1700" spc="30" dirty="0">
                <a:latin typeface="Arial MT"/>
                <a:cs typeface="Arial MT"/>
              </a:rPr>
              <a:t> </a:t>
            </a:r>
            <a:r>
              <a:rPr sz="1700" spc="10" dirty="0">
                <a:latin typeface="Arial MT"/>
                <a:cs typeface="Arial MT"/>
              </a:rPr>
              <a:t>size,</a:t>
            </a:r>
            <a:r>
              <a:rPr sz="1700" spc="50" dirty="0">
                <a:latin typeface="Arial MT"/>
                <a:cs typeface="Arial MT"/>
              </a:rPr>
              <a:t> </a:t>
            </a:r>
            <a:r>
              <a:rPr sz="1700" dirty="0">
                <a:latin typeface="Arial MT"/>
                <a:cs typeface="Arial MT"/>
              </a:rPr>
              <a:t>cudaMemcpyHostToDevice);</a:t>
            </a:r>
            <a:endParaRPr sz="1700">
              <a:latin typeface="Arial MT"/>
              <a:cs typeface="Arial MT"/>
            </a:endParaRPr>
          </a:p>
          <a:p>
            <a:pPr marL="12700">
              <a:lnSpc>
                <a:spcPct val="100000"/>
              </a:lnSpc>
              <a:spcBef>
                <a:spcPts val="660"/>
              </a:spcBef>
            </a:pPr>
            <a:r>
              <a:rPr sz="1700" spc="20" dirty="0">
                <a:solidFill>
                  <a:srgbClr val="FF6600"/>
                </a:solidFill>
                <a:latin typeface="Arial MT"/>
                <a:cs typeface="Arial MT"/>
              </a:rPr>
              <a:t>cudaMalloc</a:t>
            </a:r>
            <a:r>
              <a:rPr sz="1700" spc="20" dirty="0">
                <a:latin typeface="Arial MT"/>
                <a:cs typeface="Arial MT"/>
              </a:rPr>
              <a:t>(&amp;pd,</a:t>
            </a:r>
            <a:r>
              <a:rPr sz="1700" spc="-50" dirty="0">
                <a:latin typeface="Arial MT"/>
                <a:cs typeface="Arial MT"/>
              </a:rPr>
              <a:t> </a:t>
            </a:r>
            <a:r>
              <a:rPr sz="1700" spc="5" dirty="0">
                <a:latin typeface="Arial MT"/>
                <a:cs typeface="Arial MT"/>
              </a:rPr>
              <a:t>size);</a:t>
            </a:r>
            <a:endParaRPr sz="1700">
              <a:latin typeface="Arial MT"/>
              <a:cs typeface="Arial MT"/>
            </a:endParaRPr>
          </a:p>
          <a:p>
            <a:pPr marL="12700">
              <a:lnSpc>
                <a:spcPct val="100000"/>
              </a:lnSpc>
              <a:spcBef>
                <a:spcPts val="985"/>
              </a:spcBef>
            </a:pPr>
            <a:r>
              <a:rPr sz="1700" spc="10" dirty="0">
                <a:latin typeface="Arial MT"/>
                <a:cs typeface="Arial MT"/>
              </a:rPr>
              <a:t>arradd</a:t>
            </a:r>
            <a:r>
              <a:rPr sz="1700" spc="10" dirty="0">
                <a:solidFill>
                  <a:srgbClr val="FF6600"/>
                </a:solidFill>
                <a:latin typeface="Arial MT"/>
                <a:cs typeface="Arial MT"/>
              </a:rPr>
              <a:t>&lt;&lt;&lt;</a:t>
            </a:r>
            <a:r>
              <a:rPr sz="1700" spc="25" dirty="0">
                <a:solidFill>
                  <a:srgbClr val="FF6600"/>
                </a:solidFill>
                <a:latin typeface="Arial MT"/>
                <a:cs typeface="Arial MT"/>
              </a:rPr>
              <a:t> </a:t>
            </a:r>
            <a:r>
              <a:rPr sz="1700" spc="5" dirty="0">
                <a:solidFill>
                  <a:srgbClr val="FF6600"/>
                </a:solidFill>
                <a:latin typeface="Arial MT"/>
                <a:cs typeface="Arial MT"/>
              </a:rPr>
              <a:t>1,200</a:t>
            </a:r>
            <a:r>
              <a:rPr sz="1700" spc="75" dirty="0">
                <a:solidFill>
                  <a:srgbClr val="FF6600"/>
                </a:solidFill>
                <a:latin typeface="Arial MT"/>
                <a:cs typeface="Arial MT"/>
              </a:rPr>
              <a:t> </a:t>
            </a:r>
            <a:r>
              <a:rPr sz="1700" spc="5" dirty="0">
                <a:solidFill>
                  <a:srgbClr val="FF6600"/>
                </a:solidFill>
                <a:latin typeface="Arial MT"/>
                <a:cs typeface="Arial MT"/>
              </a:rPr>
              <a:t>&gt;&gt;&gt;</a:t>
            </a:r>
            <a:r>
              <a:rPr sz="1700" spc="5" dirty="0">
                <a:latin typeface="Arial MT"/>
                <a:cs typeface="Arial MT"/>
              </a:rPr>
              <a:t>(md,nd,pd);</a:t>
            </a:r>
            <a:endParaRPr sz="1700">
              <a:latin typeface="Arial MT"/>
              <a:cs typeface="Arial MT"/>
            </a:endParaRPr>
          </a:p>
          <a:p>
            <a:pPr marL="12700">
              <a:lnSpc>
                <a:spcPct val="100000"/>
              </a:lnSpc>
              <a:spcBef>
                <a:spcPts val="375"/>
              </a:spcBef>
            </a:pPr>
            <a:r>
              <a:rPr sz="1700" spc="15" dirty="0">
                <a:solidFill>
                  <a:srgbClr val="FF6600"/>
                </a:solidFill>
                <a:latin typeface="Arial MT"/>
                <a:cs typeface="Arial MT"/>
              </a:rPr>
              <a:t>cudaMemcpy</a:t>
            </a:r>
            <a:r>
              <a:rPr sz="1700" spc="15" dirty="0">
                <a:latin typeface="Arial MT"/>
                <a:cs typeface="Arial MT"/>
              </a:rPr>
              <a:t>(p, </a:t>
            </a:r>
            <a:r>
              <a:rPr sz="1700" spc="5" dirty="0">
                <a:latin typeface="Arial MT"/>
                <a:cs typeface="Arial MT"/>
              </a:rPr>
              <a:t>pd,</a:t>
            </a:r>
            <a:r>
              <a:rPr sz="1700" spc="50" dirty="0">
                <a:latin typeface="Arial MT"/>
                <a:cs typeface="Arial MT"/>
              </a:rPr>
              <a:t> </a:t>
            </a:r>
            <a:r>
              <a:rPr sz="1700" spc="10" dirty="0">
                <a:latin typeface="Arial MT"/>
                <a:cs typeface="Arial MT"/>
              </a:rPr>
              <a:t>size,</a:t>
            </a:r>
            <a:r>
              <a:rPr sz="1700" spc="55" dirty="0">
                <a:latin typeface="Arial MT"/>
                <a:cs typeface="Arial MT"/>
              </a:rPr>
              <a:t> </a:t>
            </a:r>
            <a:r>
              <a:rPr sz="1700" dirty="0">
                <a:latin typeface="Arial MT"/>
                <a:cs typeface="Arial MT"/>
              </a:rPr>
              <a:t>cudaMemcpyDeviceToHost);</a:t>
            </a:r>
            <a:endParaRPr sz="1700">
              <a:latin typeface="Arial MT"/>
              <a:cs typeface="Arial MT"/>
            </a:endParaRPr>
          </a:p>
          <a:p>
            <a:pPr marL="12700">
              <a:lnSpc>
                <a:spcPct val="100000"/>
              </a:lnSpc>
              <a:spcBef>
                <a:spcPts val="650"/>
              </a:spcBef>
            </a:pPr>
            <a:r>
              <a:rPr sz="1700" spc="20" dirty="0">
                <a:solidFill>
                  <a:srgbClr val="FF6600"/>
                </a:solidFill>
                <a:latin typeface="Arial MT"/>
                <a:cs typeface="Arial MT"/>
              </a:rPr>
              <a:t>cudaFree</a:t>
            </a:r>
            <a:r>
              <a:rPr sz="1700" spc="20" dirty="0">
                <a:latin typeface="Arial MT"/>
                <a:cs typeface="Arial MT"/>
              </a:rPr>
              <a:t>(md);</a:t>
            </a:r>
            <a:endParaRPr sz="1700">
              <a:latin typeface="Arial MT"/>
              <a:cs typeface="Arial MT"/>
            </a:endParaRPr>
          </a:p>
          <a:p>
            <a:pPr marL="12700">
              <a:lnSpc>
                <a:spcPct val="100000"/>
              </a:lnSpc>
              <a:spcBef>
                <a:spcPts val="670"/>
              </a:spcBef>
            </a:pPr>
            <a:r>
              <a:rPr sz="1700" spc="15" dirty="0">
                <a:solidFill>
                  <a:srgbClr val="FF6600"/>
                </a:solidFill>
                <a:latin typeface="Arial MT"/>
                <a:cs typeface="Arial MT"/>
              </a:rPr>
              <a:t>cudaFree</a:t>
            </a:r>
            <a:r>
              <a:rPr sz="1700" spc="15" dirty="0">
                <a:latin typeface="Arial MT"/>
                <a:cs typeface="Arial MT"/>
              </a:rPr>
              <a:t>(nd);</a:t>
            </a:r>
            <a:endParaRPr sz="1700">
              <a:latin typeface="Arial MT"/>
              <a:cs typeface="Arial MT"/>
            </a:endParaRPr>
          </a:p>
          <a:p>
            <a:pPr marL="12700">
              <a:lnSpc>
                <a:spcPct val="100000"/>
              </a:lnSpc>
              <a:spcBef>
                <a:spcPts val="675"/>
              </a:spcBef>
            </a:pPr>
            <a:r>
              <a:rPr sz="1700" spc="15" dirty="0">
                <a:solidFill>
                  <a:srgbClr val="FF6600"/>
                </a:solidFill>
                <a:latin typeface="Arial MT"/>
                <a:cs typeface="Arial MT"/>
              </a:rPr>
              <a:t>cudaFree</a:t>
            </a:r>
            <a:r>
              <a:rPr sz="1700" spc="15" dirty="0">
                <a:latin typeface="Arial MT"/>
                <a:cs typeface="Arial MT"/>
              </a:rPr>
              <a:t>(pd);</a:t>
            </a:r>
            <a:endParaRPr sz="1700">
              <a:latin typeface="Arial MT"/>
              <a:cs typeface="Arial MT"/>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17240" y="457022"/>
            <a:ext cx="3420745" cy="582295"/>
          </a:xfrm>
          <a:prstGeom prst="rect">
            <a:avLst/>
          </a:prstGeom>
        </p:spPr>
        <p:txBody>
          <a:bodyPr vert="horz" wrap="square" lIns="0" tIns="12700" rIns="0" bIns="0" rtlCol="0">
            <a:spAutoFit/>
          </a:bodyPr>
          <a:lstStyle/>
          <a:p>
            <a:pPr marL="12700">
              <a:lnSpc>
                <a:spcPct val="100000"/>
              </a:lnSpc>
              <a:spcBef>
                <a:spcPts val="100"/>
              </a:spcBef>
            </a:pPr>
            <a:r>
              <a:rPr sz="3650" dirty="0"/>
              <a:t>“Kernel”</a:t>
            </a:r>
            <a:r>
              <a:rPr sz="3650" spc="-110" dirty="0"/>
              <a:t> </a:t>
            </a:r>
            <a:r>
              <a:rPr sz="3650" spc="-5" dirty="0"/>
              <a:t>function</a:t>
            </a:r>
            <a:endParaRPr sz="3650"/>
          </a:p>
        </p:txBody>
      </p:sp>
      <p:sp>
        <p:nvSpPr>
          <p:cNvPr id="3" name="object 3"/>
          <p:cNvSpPr txBox="1"/>
          <p:nvPr/>
        </p:nvSpPr>
        <p:spPr>
          <a:xfrm>
            <a:off x="491134" y="1300679"/>
            <a:ext cx="7035800" cy="3235325"/>
          </a:xfrm>
          <a:prstGeom prst="rect">
            <a:avLst/>
          </a:prstGeom>
        </p:spPr>
        <p:txBody>
          <a:bodyPr vert="horz" wrap="square" lIns="0" tIns="140970" rIns="0" bIns="0" rtlCol="0">
            <a:spAutoFit/>
          </a:bodyPr>
          <a:lstStyle/>
          <a:p>
            <a:pPr marL="12700">
              <a:lnSpc>
                <a:spcPct val="100000"/>
              </a:lnSpc>
              <a:spcBef>
                <a:spcPts val="1110"/>
              </a:spcBef>
              <a:tabLst>
                <a:tab pos="388620" algn="l"/>
                <a:tab pos="1754505" algn="l"/>
              </a:tabLst>
            </a:pPr>
            <a:r>
              <a:rPr sz="2650" u="heavy" dirty="0">
                <a:solidFill>
                  <a:srgbClr val="FF6600"/>
                </a:solidFill>
                <a:uFill>
                  <a:solidFill>
                    <a:srgbClr val="FD6400"/>
                  </a:solidFill>
                </a:uFill>
                <a:latin typeface="Arial MT"/>
                <a:cs typeface="Arial MT"/>
              </a:rPr>
              <a:t> 	</a:t>
            </a:r>
            <a:r>
              <a:rPr sz="2650" dirty="0">
                <a:solidFill>
                  <a:srgbClr val="FF6600"/>
                </a:solidFill>
                <a:latin typeface="Arial MT"/>
                <a:cs typeface="Arial MT"/>
              </a:rPr>
              <a:t>global</a:t>
            </a:r>
            <a:r>
              <a:rPr sz="2650" u="heavy" dirty="0">
                <a:solidFill>
                  <a:srgbClr val="FF6600"/>
                </a:solidFill>
                <a:uFill>
                  <a:solidFill>
                    <a:srgbClr val="FD6400"/>
                  </a:solidFill>
                </a:uFill>
                <a:latin typeface="Arial MT"/>
                <a:cs typeface="Arial MT"/>
              </a:rPr>
              <a:t>	</a:t>
            </a:r>
            <a:r>
              <a:rPr sz="2650" dirty="0">
                <a:latin typeface="Arial MT"/>
                <a:cs typeface="Arial MT"/>
              </a:rPr>
              <a:t>void</a:t>
            </a:r>
            <a:r>
              <a:rPr sz="2650" spc="5" dirty="0">
                <a:latin typeface="Arial MT"/>
                <a:cs typeface="Arial MT"/>
              </a:rPr>
              <a:t> </a:t>
            </a:r>
            <a:r>
              <a:rPr sz="2650" dirty="0">
                <a:latin typeface="Arial MT"/>
                <a:cs typeface="Arial MT"/>
              </a:rPr>
              <a:t>arradd(int*</a:t>
            </a:r>
            <a:r>
              <a:rPr sz="2650" spc="50" dirty="0">
                <a:latin typeface="Arial MT"/>
                <a:cs typeface="Arial MT"/>
              </a:rPr>
              <a:t> </a:t>
            </a:r>
            <a:r>
              <a:rPr sz="2650" spc="5" dirty="0">
                <a:latin typeface="Arial MT"/>
                <a:cs typeface="Arial MT"/>
              </a:rPr>
              <a:t>md,</a:t>
            </a:r>
            <a:r>
              <a:rPr sz="2650" dirty="0">
                <a:latin typeface="Arial MT"/>
                <a:cs typeface="Arial MT"/>
              </a:rPr>
              <a:t> int*</a:t>
            </a:r>
            <a:r>
              <a:rPr sz="2650" spc="15" dirty="0">
                <a:latin typeface="Arial MT"/>
                <a:cs typeface="Arial MT"/>
              </a:rPr>
              <a:t> </a:t>
            </a:r>
            <a:r>
              <a:rPr sz="2650" dirty="0">
                <a:latin typeface="Arial MT"/>
                <a:cs typeface="Arial MT"/>
              </a:rPr>
              <a:t>nd,</a:t>
            </a:r>
            <a:r>
              <a:rPr sz="2650" spc="15" dirty="0">
                <a:latin typeface="Arial MT"/>
                <a:cs typeface="Arial MT"/>
              </a:rPr>
              <a:t> </a:t>
            </a:r>
            <a:r>
              <a:rPr sz="2650" dirty="0">
                <a:latin typeface="Arial MT"/>
                <a:cs typeface="Arial MT"/>
              </a:rPr>
              <a:t>int*</a:t>
            </a:r>
            <a:r>
              <a:rPr sz="2650" spc="15" dirty="0">
                <a:latin typeface="Arial MT"/>
                <a:cs typeface="Arial MT"/>
              </a:rPr>
              <a:t> </a:t>
            </a:r>
            <a:r>
              <a:rPr sz="2650" dirty="0">
                <a:latin typeface="Arial MT"/>
                <a:cs typeface="Arial MT"/>
              </a:rPr>
              <a:t>pd)</a:t>
            </a:r>
            <a:endParaRPr sz="2650">
              <a:latin typeface="Arial MT"/>
              <a:cs typeface="Arial MT"/>
            </a:endParaRPr>
          </a:p>
          <a:p>
            <a:pPr marL="12700">
              <a:lnSpc>
                <a:spcPct val="100000"/>
              </a:lnSpc>
              <a:spcBef>
                <a:spcPts val="1010"/>
              </a:spcBef>
            </a:pPr>
            <a:r>
              <a:rPr sz="2650" dirty="0">
                <a:latin typeface="Arial MT"/>
                <a:cs typeface="Arial MT"/>
              </a:rPr>
              <a:t>{</a:t>
            </a:r>
            <a:endParaRPr sz="2650">
              <a:latin typeface="Arial MT"/>
              <a:cs typeface="Arial MT"/>
            </a:endParaRPr>
          </a:p>
          <a:p>
            <a:pPr marL="12700">
              <a:lnSpc>
                <a:spcPct val="100000"/>
              </a:lnSpc>
              <a:spcBef>
                <a:spcPts val="994"/>
              </a:spcBef>
            </a:pPr>
            <a:r>
              <a:rPr sz="2650" dirty="0">
                <a:latin typeface="Arial MT"/>
                <a:cs typeface="Arial MT"/>
              </a:rPr>
              <a:t>int</a:t>
            </a:r>
            <a:r>
              <a:rPr sz="2650" spc="-30" dirty="0">
                <a:latin typeface="Arial MT"/>
                <a:cs typeface="Arial MT"/>
              </a:rPr>
              <a:t> </a:t>
            </a:r>
            <a:r>
              <a:rPr sz="2650" spc="5" dirty="0">
                <a:latin typeface="Arial MT"/>
                <a:cs typeface="Arial MT"/>
              </a:rPr>
              <a:t>myid</a:t>
            </a:r>
            <a:r>
              <a:rPr sz="2650" spc="-10" dirty="0">
                <a:latin typeface="Arial MT"/>
                <a:cs typeface="Arial MT"/>
              </a:rPr>
              <a:t> </a:t>
            </a:r>
            <a:r>
              <a:rPr sz="2650" dirty="0">
                <a:latin typeface="Arial MT"/>
                <a:cs typeface="Arial MT"/>
              </a:rPr>
              <a:t>=</a:t>
            </a:r>
            <a:r>
              <a:rPr sz="2650" spc="-5" dirty="0">
                <a:latin typeface="Arial MT"/>
                <a:cs typeface="Arial MT"/>
              </a:rPr>
              <a:t> </a:t>
            </a:r>
            <a:r>
              <a:rPr sz="2650" spc="10" dirty="0">
                <a:solidFill>
                  <a:srgbClr val="FF6600"/>
                </a:solidFill>
                <a:latin typeface="Arial MT"/>
                <a:cs typeface="Arial MT"/>
              </a:rPr>
              <a:t>threadIdx.x</a:t>
            </a:r>
            <a:r>
              <a:rPr sz="2650" spc="10" dirty="0">
                <a:latin typeface="Arial MT"/>
                <a:cs typeface="Arial MT"/>
              </a:rPr>
              <a:t>;</a:t>
            </a:r>
            <a:endParaRPr sz="2650">
              <a:latin typeface="Arial MT"/>
              <a:cs typeface="Arial MT"/>
            </a:endParaRPr>
          </a:p>
          <a:p>
            <a:pPr>
              <a:lnSpc>
                <a:spcPct val="100000"/>
              </a:lnSpc>
            </a:pPr>
            <a:endParaRPr sz="2900">
              <a:latin typeface="Arial MT"/>
              <a:cs typeface="Arial MT"/>
            </a:endParaRPr>
          </a:p>
          <a:p>
            <a:pPr marL="12700">
              <a:lnSpc>
                <a:spcPct val="100000"/>
              </a:lnSpc>
              <a:spcBef>
                <a:spcPts val="2010"/>
              </a:spcBef>
            </a:pPr>
            <a:r>
              <a:rPr sz="2650" dirty="0">
                <a:latin typeface="Arial MT"/>
                <a:cs typeface="Arial MT"/>
              </a:rPr>
              <a:t>pd[myid]</a:t>
            </a:r>
            <a:r>
              <a:rPr sz="2650" spc="25" dirty="0">
                <a:latin typeface="Arial MT"/>
                <a:cs typeface="Arial MT"/>
              </a:rPr>
              <a:t> </a:t>
            </a:r>
            <a:r>
              <a:rPr sz="2650" dirty="0">
                <a:latin typeface="Arial MT"/>
                <a:cs typeface="Arial MT"/>
              </a:rPr>
              <a:t>=</a:t>
            </a:r>
            <a:r>
              <a:rPr sz="2650" spc="-5" dirty="0">
                <a:latin typeface="Arial MT"/>
                <a:cs typeface="Arial MT"/>
              </a:rPr>
              <a:t> </a:t>
            </a:r>
            <a:r>
              <a:rPr sz="2650" spc="5" dirty="0">
                <a:latin typeface="Arial MT"/>
                <a:cs typeface="Arial MT"/>
              </a:rPr>
              <a:t>md[myid]</a:t>
            </a:r>
            <a:r>
              <a:rPr sz="2650" spc="10" dirty="0">
                <a:latin typeface="Arial MT"/>
                <a:cs typeface="Arial MT"/>
              </a:rPr>
              <a:t> </a:t>
            </a:r>
            <a:r>
              <a:rPr sz="2650" dirty="0">
                <a:latin typeface="Arial MT"/>
                <a:cs typeface="Arial MT"/>
              </a:rPr>
              <a:t>+</a:t>
            </a:r>
            <a:r>
              <a:rPr sz="2650" spc="-15" dirty="0">
                <a:latin typeface="Arial MT"/>
                <a:cs typeface="Arial MT"/>
              </a:rPr>
              <a:t> </a:t>
            </a:r>
            <a:r>
              <a:rPr sz="2650" dirty="0">
                <a:latin typeface="Arial MT"/>
                <a:cs typeface="Arial MT"/>
              </a:rPr>
              <a:t>nd[myid];</a:t>
            </a:r>
            <a:endParaRPr sz="2650">
              <a:latin typeface="Arial MT"/>
              <a:cs typeface="Arial MT"/>
            </a:endParaRPr>
          </a:p>
          <a:p>
            <a:pPr marL="12700">
              <a:lnSpc>
                <a:spcPct val="100000"/>
              </a:lnSpc>
              <a:spcBef>
                <a:spcPts val="1010"/>
              </a:spcBef>
            </a:pPr>
            <a:r>
              <a:rPr sz="2650" dirty="0">
                <a:latin typeface="Arial MT"/>
                <a:cs typeface="Arial MT"/>
              </a:rPr>
              <a:t>}</a:t>
            </a:r>
            <a:endParaRPr sz="2650">
              <a:latin typeface="Arial MT"/>
              <a:cs typeface="Arial MT"/>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Defining Grid/Block Structure</a:t>
            </a:r>
          </a:p>
        </p:txBody>
      </p:sp>
      <p:sp>
        <p:nvSpPr>
          <p:cNvPr id="3" name="Text Placeholder 2"/>
          <p:cNvSpPr>
            <a:spLocks noGrp="1"/>
          </p:cNvSpPr>
          <p:nvPr>
            <p:ph type="body" idx="1"/>
          </p:nvPr>
        </p:nvSpPr>
        <p:spPr/>
        <p:txBody>
          <a:bodyPr/>
          <a:lstStyle/>
          <a:p>
            <a:pPr marL="105304" indent="0">
              <a:buNone/>
            </a:pPr>
            <a:r>
              <a:rPr lang="en-US" sz="2400" dirty="0"/>
              <a:t>Need to provide each kernel call with values for two key structures: </a:t>
            </a:r>
            <a:endParaRPr lang="en-US" sz="2400" dirty="0" smtClean="0"/>
          </a:p>
          <a:p>
            <a:pPr marL="105304" indent="0">
              <a:buNone/>
            </a:pPr>
            <a:r>
              <a:rPr lang="en-US" sz="2400" dirty="0" smtClean="0"/>
              <a:t>• </a:t>
            </a:r>
            <a:r>
              <a:rPr lang="en-US" sz="2400" dirty="0"/>
              <a:t>Number of blocks in each dimension </a:t>
            </a:r>
            <a:endParaRPr lang="en-US" sz="2400" dirty="0" smtClean="0"/>
          </a:p>
          <a:p>
            <a:pPr marL="105304" indent="0">
              <a:buNone/>
            </a:pPr>
            <a:r>
              <a:rPr lang="en-US" sz="2400" dirty="0" smtClean="0"/>
              <a:t>• </a:t>
            </a:r>
            <a:r>
              <a:rPr lang="en-US" sz="2400" dirty="0"/>
              <a:t>Threads per block in each dimension </a:t>
            </a:r>
            <a:endParaRPr lang="en-US" sz="2400" dirty="0" smtClean="0"/>
          </a:p>
          <a:p>
            <a:pPr marL="105304" indent="0">
              <a:buNone/>
            </a:pPr>
            <a:r>
              <a:rPr lang="en-US" sz="2400" dirty="0" smtClean="0"/>
              <a:t>• </a:t>
            </a:r>
            <a:r>
              <a:rPr lang="en-US" sz="2400" dirty="0" err="1"/>
              <a:t>myKernel</a:t>
            </a:r>
            <a:r>
              <a:rPr lang="en-US" sz="2400" dirty="0"/>
              <a:t>&lt;&lt;&lt; B, T &gt;&gt;&gt;(arg1, … ); </a:t>
            </a:r>
            <a:endParaRPr lang="en-US" sz="2400" dirty="0" smtClean="0"/>
          </a:p>
          <a:p>
            <a:pPr marL="105304" indent="0">
              <a:buNone/>
            </a:pPr>
            <a:r>
              <a:rPr lang="en-US" sz="2400" dirty="0" smtClean="0"/>
              <a:t>• </a:t>
            </a:r>
            <a:r>
              <a:rPr lang="en-US" sz="2400" dirty="0"/>
              <a:t>B – a structure that defines the number of blocks in grid in each dimension (1D or 2D). </a:t>
            </a:r>
            <a:endParaRPr lang="en-US" sz="2400" dirty="0" smtClean="0"/>
          </a:p>
          <a:p>
            <a:pPr marL="105304" indent="0">
              <a:buNone/>
            </a:pPr>
            <a:r>
              <a:rPr lang="en-US" sz="2400" dirty="0" smtClean="0"/>
              <a:t>• </a:t>
            </a:r>
            <a:r>
              <a:rPr lang="en-US" sz="2400" dirty="0"/>
              <a:t>T – a structure that defines the number of threads in a block in each dimension (1D, 2D, or 3D).</a:t>
            </a:r>
          </a:p>
        </p:txBody>
      </p:sp>
    </p:spTree>
    <p:extLst>
      <p:ext uri="{BB962C8B-B14F-4D97-AF65-F5344CB8AC3E}">
        <p14:creationId xmlns:p14="http://schemas.microsoft.com/office/powerpoint/2010/main" val="303944602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8100" y="246807"/>
            <a:ext cx="6400799" cy="623860"/>
          </a:xfrm>
          <a:prstGeom prst="rect">
            <a:avLst/>
          </a:prstGeom>
        </p:spPr>
        <p:txBody>
          <a:bodyPr vert="horz" wrap="square" lIns="0" tIns="8227" rIns="0" bIns="0" rtlCol="0">
            <a:spAutoFit/>
          </a:bodyPr>
          <a:lstStyle/>
          <a:p>
            <a:pPr marL="8227">
              <a:spcBef>
                <a:spcPts val="65"/>
              </a:spcBef>
            </a:pPr>
            <a:r>
              <a:rPr sz="4000" spc="-23" dirty="0">
                <a:solidFill>
                  <a:srgbClr val="002E7A"/>
                </a:solidFill>
              </a:rPr>
              <a:t>1D</a:t>
            </a:r>
            <a:r>
              <a:rPr sz="4000" spc="-10" dirty="0">
                <a:solidFill>
                  <a:srgbClr val="002E7A"/>
                </a:solidFill>
              </a:rPr>
              <a:t> </a:t>
            </a:r>
            <a:r>
              <a:rPr sz="4000" spc="6" dirty="0">
                <a:solidFill>
                  <a:srgbClr val="002E7A"/>
                </a:solidFill>
              </a:rPr>
              <a:t>Grids</a:t>
            </a:r>
            <a:r>
              <a:rPr sz="4000" spc="-10" dirty="0">
                <a:solidFill>
                  <a:srgbClr val="002E7A"/>
                </a:solidFill>
              </a:rPr>
              <a:t> </a:t>
            </a:r>
            <a:r>
              <a:rPr sz="4000" spc="32" dirty="0">
                <a:solidFill>
                  <a:srgbClr val="002E7A"/>
                </a:solidFill>
              </a:rPr>
              <a:t>and/or</a:t>
            </a:r>
            <a:r>
              <a:rPr sz="4000" spc="-6" dirty="0">
                <a:solidFill>
                  <a:srgbClr val="002E7A"/>
                </a:solidFill>
              </a:rPr>
              <a:t> </a:t>
            </a:r>
            <a:r>
              <a:rPr sz="4000" spc="-23" dirty="0">
                <a:solidFill>
                  <a:srgbClr val="002E7A"/>
                </a:solidFill>
              </a:rPr>
              <a:t>1D</a:t>
            </a:r>
            <a:r>
              <a:rPr sz="4000" spc="-10" dirty="0">
                <a:solidFill>
                  <a:srgbClr val="002E7A"/>
                </a:solidFill>
              </a:rPr>
              <a:t> </a:t>
            </a:r>
            <a:r>
              <a:rPr sz="4000" spc="36" dirty="0">
                <a:solidFill>
                  <a:srgbClr val="002E7A"/>
                </a:solidFill>
              </a:rPr>
              <a:t>Blocks</a:t>
            </a:r>
            <a:endParaRPr sz="4000" dirty="0"/>
          </a:p>
        </p:txBody>
      </p:sp>
      <p:sp>
        <p:nvSpPr>
          <p:cNvPr id="3" name="object 3"/>
          <p:cNvSpPr txBox="1"/>
          <p:nvPr/>
        </p:nvSpPr>
        <p:spPr>
          <a:xfrm>
            <a:off x="1717675" y="1061241"/>
            <a:ext cx="155900" cy="1883522"/>
          </a:xfrm>
          <a:prstGeom prst="rect">
            <a:avLst/>
          </a:prstGeom>
        </p:spPr>
        <p:txBody>
          <a:bodyPr vert="horz" wrap="square" lIns="0" tIns="11106" rIns="0" bIns="0" rtlCol="0">
            <a:spAutoFit/>
          </a:bodyPr>
          <a:lstStyle/>
          <a:p>
            <a:pPr marL="8227" defTabSz="592348">
              <a:lnSpc>
                <a:spcPts val="3660"/>
              </a:lnSpc>
              <a:spcBef>
                <a:spcPts val="87"/>
              </a:spcBef>
            </a:pPr>
            <a:r>
              <a:rPr sz="3077" spc="19" dirty="0">
                <a:solidFill>
                  <a:prstClr val="black"/>
                </a:solidFill>
                <a:latin typeface="Arial MT"/>
                <a:cs typeface="Arial MT"/>
              </a:rPr>
              <a:t>•</a:t>
            </a:r>
            <a:endParaRPr sz="3077">
              <a:solidFill>
                <a:prstClr val="black"/>
              </a:solidFill>
              <a:latin typeface="Arial MT"/>
              <a:cs typeface="Arial MT"/>
            </a:endParaRPr>
          </a:p>
          <a:p>
            <a:pPr marL="8227" defTabSz="592348">
              <a:lnSpc>
                <a:spcPts val="3628"/>
              </a:lnSpc>
            </a:pPr>
            <a:r>
              <a:rPr sz="3077" spc="19" dirty="0">
                <a:solidFill>
                  <a:prstClr val="black"/>
                </a:solidFill>
                <a:latin typeface="Arial MT"/>
                <a:cs typeface="Arial MT"/>
              </a:rPr>
              <a:t>•</a:t>
            </a:r>
            <a:endParaRPr sz="3077">
              <a:solidFill>
                <a:prstClr val="black"/>
              </a:solidFill>
              <a:latin typeface="Arial MT"/>
              <a:cs typeface="Arial MT"/>
            </a:endParaRPr>
          </a:p>
          <a:p>
            <a:pPr marL="8227" defTabSz="592348">
              <a:lnSpc>
                <a:spcPts val="3628"/>
              </a:lnSpc>
            </a:pPr>
            <a:r>
              <a:rPr sz="3077" spc="19" dirty="0">
                <a:solidFill>
                  <a:prstClr val="black"/>
                </a:solidFill>
                <a:latin typeface="Arial MT"/>
                <a:cs typeface="Arial MT"/>
              </a:rPr>
              <a:t>•</a:t>
            </a:r>
            <a:endParaRPr sz="3077">
              <a:solidFill>
                <a:prstClr val="black"/>
              </a:solidFill>
              <a:latin typeface="Arial MT"/>
              <a:cs typeface="Arial MT"/>
            </a:endParaRPr>
          </a:p>
          <a:p>
            <a:pPr marL="8227" defTabSz="592348">
              <a:lnSpc>
                <a:spcPts val="3660"/>
              </a:lnSpc>
            </a:pPr>
            <a:r>
              <a:rPr sz="3077" spc="19" dirty="0">
                <a:solidFill>
                  <a:prstClr val="black"/>
                </a:solidFill>
                <a:latin typeface="Arial MT"/>
                <a:cs typeface="Arial MT"/>
              </a:rPr>
              <a:t>•</a:t>
            </a:r>
            <a:endParaRPr sz="3077">
              <a:solidFill>
                <a:prstClr val="black"/>
              </a:solidFill>
              <a:latin typeface="Arial MT"/>
              <a:cs typeface="Arial MT"/>
            </a:endParaRPr>
          </a:p>
        </p:txBody>
      </p:sp>
      <p:sp>
        <p:nvSpPr>
          <p:cNvPr id="4" name="object 4"/>
          <p:cNvSpPr txBox="1"/>
          <p:nvPr/>
        </p:nvSpPr>
        <p:spPr>
          <a:xfrm>
            <a:off x="2087885" y="1168036"/>
            <a:ext cx="5680666" cy="1708003"/>
          </a:xfrm>
          <a:prstGeom prst="rect">
            <a:avLst/>
          </a:prstGeom>
        </p:spPr>
        <p:txBody>
          <a:bodyPr vert="horz" wrap="square" lIns="0" tIns="8227" rIns="0" bIns="0" rtlCol="0">
            <a:spAutoFit/>
          </a:bodyPr>
          <a:lstStyle/>
          <a:p>
            <a:pPr marL="8227" defTabSz="592348">
              <a:spcBef>
                <a:spcPts val="65"/>
              </a:spcBef>
            </a:pPr>
            <a:r>
              <a:rPr sz="1814" spc="-3" dirty="0">
                <a:solidFill>
                  <a:prstClr val="black"/>
                </a:solidFill>
                <a:latin typeface="Arial MT"/>
                <a:cs typeface="Arial MT"/>
              </a:rPr>
              <a:t>If</a:t>
            </a:r>
            <a:r>
              <a:rPr sz="1814" spc="-6" dirty="0">
                <a:solidFill>
                  <a:prstClr val="black"/>
                </a:solidFill>
                <a:latin typeface="Arial MT"/>
                <a:cs typeface="Arial MT"/>
              </a:rPr>
              <a:t> </a:t>
            </a:r>
            <a:r>
              <a:rPr sz="1814" dirty="0">
                <a:solidFill>
                  <a:prstClr val="black"/>
                </a:solidFill>
                <a:latin typeface="Arial MT"/>
                <a:cs typeface="Arial MT"/>
              </a:rPr>
              <a:t>want</a:t>
            </a:r>
            <a:r>
              <a:rPr sz="1814" spc="-3" dirty="0">
                <a:solidFill>
                  <a:prstClr val="black"/>
                </a:solidFill>
                <a:latin typeface="Arial MT"/>
                <a:cs typeface="Arial MT"/>
              </a:rPr>
              <a:t> </a:t>
            </a:r>
            <a:r>
              <a:rPr sz="1814" dirty="0">
                <a:solidFill>
                  <a:prstClr val="black"/>
                </a:solidFill>
                <a:latin typeface="Arial MT"/>
                <a:cs typeface="Arial MT"/>
              </a:rPr>
              <a:t>a 1-D </a:t>
            </a:r>
            <a:r>
              <a:rPr sz="1814" spc="-3" dirty="0">
                <a:solidFill>
                  <a:prstClr val="black"/>
                </a:solidFill>
                <a:latin typeface="Arial MT"/>
                <a:cs typeface="Arial MT"/>
              </a:rPr>
              <a:t>structure,</a:t>
            </a:r>
            <a:r>
              <a:rPr sz="1814" spc="-6" dirty="0">
                <a:solidFill>
                  <a:prstClr val="black"/>
                </a:solidFill>
                <a:latin typeface="Arial MT"/>
                <a:cs typeface="Arial MT"/>
              </a:rPr>
              <a:t> </a:t>
            </a:r>
            <a:r>
              <a:rPr sz="1814" dirty="0">
                <a:solidFill>
                  <a:prstClr val="black"/>
                </a:solidFill>
                <a:latin typeface="Arial MT"/>
                <a:cs typeface="Arial MT"/>
              </a:rPr>
              <a:t>can use a </a:t>
            </a:r>
            <a:r>
              <a:rPr sz="1814" spc="-3" dirty="0">
                <a:solidFill>
                  <a:prstClr val="black"/>
                </a:solidFill>
                <a:latin typeface="Arial MT"/>
                <a:cs typeface="Arial MT"/>
              </a:rPr>
              <a:t>integer</a:t>
            </a:r>
            <a:r>
              <a:rPr sz="1814" spc="-6" dirty="0">
                <a:solidFill>
                  <a:prstClr val="black"/>
                </a:solidFill>
                <a:latin typeface="Arial MT"/>
                <a:cs typeface="Arial MT"/>
              </a:rPr>
              <a:t> </a:t>
            </a:r>
            <a:r>
              <a:rPr sz="1814" spc="-3" dirty="0">
                <a:solidFill>
                  <a:prstClr val="black"/>
                </a:solidFill>
                <a:latin typeface="Arial MT"/>
                <a:cs typeface="Arial MT"/>
              </a:rPr>
              <a:t>for </a:t>
            </a:r>
            <a:r>
              <a:rPr sz="1814" dirty="0">
                <a:solidFill>
                  <a:prstClr val="black"/>
                </a:solidFill>
                <a:latin typeface="Arial MT"/>
                <a:cs typeface="Arial MT"/>
              </a:rPr>
              <a:t>B and</a:t>
            </a:r>
            <a:r>
              <a:rPr sz="1814" spc="-36" dirty="0">
                <a:solidFill>
                  <a:prstClr val="black"/>
                </a:solidFill>
                <a:latin typeface="Arial MT"/>
                <a:cs typeface="Arial MT"/>
              </a:rPr>
              <a:t> </a:t>
            </a:r>
            <a:r>
              <a:rPr sz="1814" dirty="0">
                <a:solidFill>
                  <a:prstClr val="black"/>
                </a:solidFill>
                <a:latin typeface="Arial MT"/>
                <a:cs typeface="Arial MT"/>
              </a:rPr>
              <a:t>T</a:t>
            </a:r>
            <a:r>
              <a:rPr sz="1814" spc="-36" dirty="0">
                <a:solidFill>
                  <a:prstClr val="black"/>
                </a:solidFill>
                <a:latin typeface="Arial MT"/>
                <a:cs typeface="Arial MT"/>
              </a:rPr>
              <a:t> </a:t>
            </a:r>
            <a:r>
              <a:rPr sz="1814" dirty="0">
                <a:solidFill>
                  <a:prstClr val="black"/>
                </a:solidFill>
                <a:latin typeface="Arial MT"/>
                <a:cs typeface="Arial MT"/>
              </a:rPr>
              <a:t>in:</a:t>
            </a:r>
          </a:p>
          <a:p>
            <a:pPr marL="8227" defTabSz="592348">
              <a:spcBef>
                <a:spcPts val="1451"/>
              </a:spcBef>
            </a:pPr>
            <a:r>
              <a:rPr sz="1814" dirty="0">
                <a:solidFill>
                  <a:prstClr val="black"/>
                </a:solidFill>
                <a:latin typeface="Arial MT"/>
                <a:cs typeface="Arial MT"/>
              </a:rPr>
              <a:t>myKernel&lt;&lt;&lt;</a:t>
            </a:r>
            <a:r>
              <a:rPr sz="1814" spc="-13" dirty="0">
                <a:solidFill>
                  <a:prstClr val="black"/>
                </a:solidFill>
                <a:latin typeface="Arial MT"/>
                <a:cs typeface="Arial MT"/>
              </a:rPr>
              <a:t> </a:t>
            </a:r>
            <a:r>
              <a:rPr sz="1814" dirty="0">
                <a:solidFill>
                  <a:prstClr val="black"/>
                </a:solidFill>
                <a:latin typeface="Arial MT"/>
                <a:cs typeface="Arial MT"/>
              </a:rPr>
              <a:t>B,</a:t>
            </a:r>
            <a:r>
              <a:rPr sz="1814" spc="-45" dirty="0">
                <a:solidFill>
                  <a:prstClr val="black"/>
                </a:solidFill>
                <a:latin typeface="Arial MT"/>
                <a:cs typeface="Arial MT"/>
              </a:rPr>
              <a:t> </a:t>
            </a:r>
            <a:r>
              <a:rPr sz="1814" dirty="0">
                <a:solidFill>
                  <a:prstClr val="black"/>
                </a:solidFill>
                <a:latin typeface="Arial MT"/>
                <a:cs typeface="Arial MT"/>
              </a:rPr>
              <a:t>T</a:t>
            </a:r>
            <a:r>
              <a:rPr sz="1814" spc="-45" dirty="0">
                <a:solidFill>
                  <a:prstClr val="black"/>
                </a:solidFill>
                <a:latin typeface="Arial MT"/>
                <a:cs typeface="Arial MT"/>
              </a:rPr>
              <a:t> </a:t>
            </a:r>
            <a:r>
              <a:rPr sz="1814" dirty="0">
                <a:solidFill>
                  <a:prstClr val="black"/>
                </a:solidFill>
                <a:latin typeface="Arial MT"/>
                <a:cs typeface="Arial MT"/>
              </a:rPr>
              <a:t>&gt;&gt;&gt;(arg1,</a:t>
            </a:r>
            <a:r>
              <a:rPr sz="1814" spc="-13" dirty="0">
                <a:solidFill>
                  <a:prstClr val="black"/>
                </a:solidFill>
                <a:latin typeface="Arial MT"/>
                <a:cs typeface="Arial MT"/>
              </a:rPr>
              <a:t> </a:t>
            </a:r>
            <a:r>
              <a:rPr sz="1814" dirty="0">
                <a:solidFill>
                  <a:prstClr val="black"/>
                </a:solidFill>
                <a:latin typeface="Arial MT"/>
                <a:cs typeface="Arial MT"/>
              </a:rPr>
              <a:t>…</a:t>
            </a:r>
            <a:r>
              <a:rPr sz="1814" spc="-16" dirty="0">
                <a:solidFill>
                  <a:prstClr val="black"/>
                </a:solidFill>
                <a:latin typeface="Arial MT"/>
                <a:cs typeface="Arial MT"/>
              </a:rPr>
              <a:t> </a:t>
            </a:r>
            <a:r>
              <a:rPr sz="1814" dirty="0">
                <a:solidFill>
                  <a:prstClr val="black"/>
                </a:solidFill>
                <a:latin typeface="Arial MT"/>
                <a:cs typeface="Arial MT"/>
              </a:rPr>
              <a:t>);</a:t>
            </a:r>
          </a:p>
          <a:p>
            <a:pPr marL="8227" marR="548745" defTabSz="592348">
              <a:lnSpc>
                <a:spcPts val="3628"/>
              </a:lnSpc>
              <a:spcBef>
                <a:spcPts val="233"/>
              </a:spcBef>
            </a:pPr>
            <a:r>
              <a:rPr sz="1814" dirty="0">
                <a:solidFill>
                  <a:prstClr val="black"/>
                </a:solidFill>
                <a:latin typeface="Arial MT"/>
                <a:cs typeface="Arial MT"/>
              </a:rPr>
              <a:t>B – An </a:t>
            </a:r>
            <a:r>
              <a:rPr sz="1814" spc="-3" dirty="0">
                <a:solidFill>
                  <a:prstClr val="black"/>
                </a:solidFill>
                <a:latin typeface="Arial MT"/>
                <a:cs typeface="Arial MT"/>
              </a:rPr>
              <a:t>integer </a:t>
            </a:r>
            <a:r>
              <a:rPr sz="1814" dirty="0">
                <a:solidFill>
                  <a:prstClr val="black"/>
                </a:solidFill>
                <a:latin typeface="Arial MT"/>
                <a:cs typeface="Arial MT"/>
              </a:rPr>
              <a:t>would </a:t>
            </a:r>
            <a:r>
              <a:rPr sz="1814" spc="-3" dirty="0">
                <a:solidFill>
                  <a:prstClr val="black"/>
                </a:solidFill>
                <a:latin typeface="Arial MT"/>
                <a:cs typeface="Arial MT"/>
              </a:rPr>
              <a:t>define </a:t>
            </a:r>
            <a:r>
              <a:rPr sz="1814" dirty="0">
                <a:solidFill>
                  <a:prstClr val="black"/>
                </a:solidFill>
                <a:latin typeface="Arial MT"/>
                <a:cs typeface="Arial MT"/>
              </a:rPr>
              <a:t>a 1D grid of </a:t>
            </a:r>
            <a:r>
              <a:rPr sz="1814" spc="-3" dirty="0">
                <a:solidFill>
                  <a:prstClr val="black"/>
                </a:solidFill>
                <a:latin typeface="Arial MT"/>
                <a:cs typeface="Arial MT"/>
              </a:rPr>
              <a:t>that </a:t>
            </a:r>
            <a:r>
              <a:rPr sz="1814" dirty="0">
                <a:solidFill>
                  <a:prstClr val="black"/>
                </a:solidFill>
                <a:latin typeface="Arial MT"/>
                <a:cs typeface="Arial MT"/>
              </a:rPr>
              <a:t>size </a:t>
            </a:r>
            <a:r>
              <a:rPr sz="1814" spc="3" dirty="0">
                <a:solidFill>
                  <a:prstClr val="black"/>
                </a:solidFill>
                <a:latin typeface="Arial MT"/>
                <a:cs typeface="Arial MT"/>
              </a:rPr>
              <a:t> </a:t>
            </a:r>
            <a:r>
              <a:rPr sz="1814" dirty="0">
                <a:solidFill>
                  <a:prstClr val="black"/>
                </a:solidFill>
                <a:latin typeface="Arial MT"/>
                <a:cs typeface="Arial MT"/>
              </a:rPr>
              <a:t>T</a:t>
            </a:r>
            <a:r>
              <a:rPr sz="1814" spc="-39" dirty="0">
                <a:solidFill>
                  <a:prstClr val="black"/>
                </a:solidFill>
                <a:latin typeface="Arial MT"/>
                <a:cs typeface="Arial MT"/>
              </a:rPr>
              <a:t> </a:t>
            </a:r>
            <a:r>
              <a:rPr sz="1814" dirty="0">
                <a:solidFill>
                  <a:prstClr val="black"/>
                </a:solidFill>
                <a:latin typeface="Arial MT"/>
                <a:cs typeface="Arial MT"/>
              </a:rPr>
              <a:t>–</a:t>
            </a:r>
            <a:r>
              <a:rPr sz="1814" spc="-100" dirty="0">
                <a:solidFill>
                  <a:prstClr val="black"/>
                </a:solidFill>
                <a:latin typeface="Arial MT"/>
                <a:cs typeface="Arial MT"/>
              </a:rPr>
              <a:t> </a:t>
            </a:r>
            <a:r>
              <a:rPr sz="1814" dirty="0">
                <a:solidFill>
                  <a:prstClr val="black"/>
                </a:solidFill>
                <a:latin typeface="Arial MT"/>
                <a:cs typeface="Arial MT"/>
              </a:rPr>
              <a:t>An</a:t>
            </a:r>
            <a:r>
              <a:rPr sz="1814" spc="-3" dirty="0">
                <a:solidFill>
                  <a:prstClr val="black"/>
                </a:solidFill>
                <a:latin typeface="Arial MT"/>
                <a:cs typeface="Arial MT"/>
              </a:rPr>
              <a:t> integer</a:t>
            </a:r>
            <a:r>
              <a:rPr sz="1814" spc="-6" dirty="0">
                <a:solidFill>
                  <a:prstClr val="black"/>
                </a:solidFill>
                <a:latin typeface="Arial MT"/>
                <a:cs typeface="Arial MT"/>
              </a:rPr>
              <a:t> </a:t>
            </a:r>
            <a:r>
              <a:rPr sz="1814" dirty="0">
                <a:solidFill>
                  <a:prstClr val="black"/>
                </a:solidFill>
                <a:latin typeface="Arial MT"/>
                <a:cs typeface="Arial MT"/>
              </a:rPr>
              <a:t>would </a:t>
            </a:r>
            <a:r>
              <a:rPr sz="1814" spc="-3" dirty="0">
                <a:solidFill>
                  <a:prstClr val="black"/>
                </a:solidFill>
                <a:latin typeface="Arial MT"/>
                <a:cs typeface="Arial MT"/>
              </a:rPr>
              <a:t>define </a:t>
            </a:r>
            <a:r>
              <a:rPr sz="1814" dirty="0">
                <a:solidFill>
                  <a:prstClr val="black"/>
                </a:solidFill>
                <a:latin typeface="Arial MT"/>
                <a:cs typeface="Arial MT"/>
              </a:rPr>
              <a:t>a 1D</a:t>
            </a:r>
            <a:r>
              <a:rPr sz="1814" spc="-3" dirty="0">
                <a:solidFill>
                  <a:prstClr val="black"/>
                </a:solidFill>
                <a:latin typeface="Arial MT"/>
                <a:cs typeface="Arial MT"/>
              </a:rPr>
              <a:t> </a:t>
            </a:r>
            <a:r>
              <a:rPr sz="1814" dirty="0">
                <a:solidFill>
                  <a:prstClr val="black"/>
                </a:solidFill>
                <a:latin typeface="Arial MT"/>
                <a:cs typeface="Arial MT"/>
              </a:rPr>
              <a:t>block</a:t>
            </a:r>
            <a:r>
              <a:rPr sz="1814" spc="-3" dirty="0">
                <a:solidFill>
                  <a:prstClr val="black"/>
                </a:solidFill>
                <a:latin typeface="Arial MT"/>
                <a:cs typeface="Arial MT"/>
              </a:rPr>
              <a:t> </a:t>
            </a:r>
            <a:r>
              <a:rPr sz="1814" dirty="0">
                <a:solidFill>
                  <a:prstClr val="black"/>
                </a:solidFill>
                <a:latin typeface="Arial MT"/>
                <a:cs typeface="Arial MT"/>
              </a:rPr>
              <a:t>of</a:t>
            </a:r>
            <a:r>
              <a:rPr sz="1814" spc="-6" dirty="0">
                <a:solidFill>
                  <a:prstClr val="black"/>
                </a:solidFill>
                <a:latin typeface="Arial MT"/>
                <a:cs typeface="Arial MT"/>
              </a:rPr>
              <a:t> </a:t>
            </a:r>
            <a:r>
              <a:rPr sz="1814" spc="-3" dirty="0">
                <a:solidFill>
                  <a:prstClr val="black"/>
                </a:solidFill>
                <a:latin typeface="Arial MT"/>
                <a:cs typeface="Arial MT"/>
              </a:rPr>
              <a:t>that </a:t>
            </a:r>
            <a:r>
              <a:rPr sz="1814" dirty="0">
                <a:solidFill>
                  <a:prstClr val="black"/>
                </a:solidFill>
                <a:latin typeface="Arial MT"/>
                <a:cs typeface="Arial MT"/>
              </a:rPr>
              <a:t>size</a:t>
            </a:r>
          </a:p>
        </p:txBody>
      </p:sp>
      <p:sp>
        <p:nvSpPr>
          <p:cNvPr id="5" name="object 5"/>
          <p:cNvSpPr txBox="1"/>
          <p:nvPr/>
        </p:nvSpPr>
        <p:spPr>
          <a:xfrm>
            <a:off x="1717675" y="3364769"/>
            <a:ext cx="155900" cy="484742"/>
          </a:xfrm>
          <a:prstGeom prst="rect">
            <a:avLst/>
          </a:prstGeom>
        </p:spPr>
        <p:txBody>
          <a:bodyPr vert="horz" wrap="square" lIns="0" tIns="11106" rIns="0" bIns="0" rtlCol="0">
            <a:spAutoFit/>
          </a:bodyPr>
          <a:lstStyle/>
          <a:p>
            <a:pPr marL="8227" defTabSz="592348">
              <a:spcBef>
                <a:spcPts val="87"/>
              </a:spcBef>
            </a:pPr>
            <a:r>
              <a:rPr sz="3077" spc="19" dirty="0">
                <a:solidFill>
                  <a:prstClr val="black"/>
                </a:solidFill>
                <a:latin typeface="Arial MT"/>
                <a:cs typeface="Arial MT"/>
              </a:rPr>
              <a:t>•</a:t>
            </a:r>
            <a:endParaRPr sz="3077">
              <a:solidFill>
                <a:prstClr val="black"/>
              </a:solidFill>
              <a:latin typeface="Arial MT"/>
              <a:cs typeface="Arial MT"/>
            </a:endParaRPr>
          </a:p>
        </p:txBody>
      </p:sp>
      <p:sp>
        <p:nvSpPr>
          <p:cNvPr id="6" name="object 6"/>
          <p:cNvSpPr txBox="1"/>
          <p:nvPr/>
        </p:nvSpPr>
        <p:spPr>
          <a:xfrm>
            <a:off x="2087885" y="3471565"/>
            <a:ext cx="4652305" cy="287486"/>
          </a:xfrm>
          <a:prstGeom prst="rect">
            <a:avLst/>
          </a:prstGeom>
        </p:spPr>
        <p:txBody>
          <a:bodyPr vert="horz" wrap="square" lIns="0" tIns="8227" rIns="0" bIns="0" rtlCol="0">
            <a:spAutoFit/>
          </a:bodyPr>
          <a:lstStyle/>
          <a:p>
            <a:pPr marL="8227" defTabSz="592348">
              <a:spcBef>
                <a:spcPts val="65"/>
              </a:spcBef>
            </a:pPr>
            <a:r>
              <a:rPr sz="1814" dirty="0">
                <a:solidFill>
                  <a:prstClr val="black"/>
                </a:solidFill>
                <a:latin typeface="Arial MT"/>
                <a:cs typeface="Arial MT"/>
              </a:rPr>
              <a:t>Example:</a:t>
            </a:r>
            <a:r>
              <a:rPr sz="1814" spc="-16" dirty="0">
                <a:solidFill>
                  <a:prstClr val="black"/>
                </a:solidFill>
                <a:latin typeface="Arial MT"/>
                <a:cs typeface="Arial MT"/>
              </a:rPr>
              <a:t> </a:t>
            </a:r>
            <a:r>
              <a:rPr sz="1814" dirty="0">
                <a:solidFill>
                  <a:prstClr val="black"/>
                </a:solidFill>
                <a:latin typeface="Arial MT"/>
                <a:cs typeface="Arial MT"/>
              </a:rPr>
              <a:t>myKernel&lt;&lt;&lt;</a:t>
            </a:r>
            <a:r>
              <a:rPr sz="1814" spc="-10" dirty="0">
                <a:solidFill>
                  <a:prstClr val="black"/>
                </a:solidFill>
                <a:latin typeface="Arial MT"/>
                <a:cs typeface="Arial MT"/>
              </a:rPr>
              <a:t> </a:t>
            </a:r>
            <a:r>
              <a:rPr sz="1814" dirty="0">
                <a:solidFill>
                  <a:prstClr val="black"/>
                </a:solidFill>
                <a:latin typeface="Arial MT"/>
                <a:cs typeface="Arial MT"/>
              </a:rPr>
              <a:t>1,</a:t>
            </a:r>
            <a:r>
              <a:rPr sz="1814" spc="-13" dirty="0">
                <a:solidFill>
                  <a:prstClr val="black"/>
                </a:solidFill>
                <a:latin typeface="Arial MT"/>
                <a:cs typeface="Arial MT"/>
              </a:rPr>
              <a:t> </a:t>
            </a:r>
            <a:r>
              <a:rPr sz="1814" dirty="0">
                <a:solidFill>
                  <a:prstClr val="black"/>
                </a:solidFill>
                <a:latin typeface="Arial MT"/>
                <a:cs typeface="Arial MT"/>
              </a:rPr>
              <a:t>100</a:t>
            </a:r>
            <a:r>
              <a:rPr sz="1814" spc="-10" dirty="0">
                <a:solidFill>
                  <a:prstClr val="black"/>
                </a:solidFill>
                <a:latin typeface="Arial MT"/>
                <a:cs typeface="Arial MT"/>
              </a:rPr>
              <a:t> </a:t>
            </a:r>
            <a:r>
              <a:rPr sz="1814" dirty="0">
                <a:solidFill>
                  <a:prstClr val="black"/>
                </a:solidFill>
                <a:latin typeface="Arial MT"/>
                <a:cs typeface="Arial MT"/>
              </a:rPr>
              <a:t>&gt;&gt;&gt;(arg1,</a:t>
            </a:r>
            <a:r>
              <a:rPr sz="1814" spc="-13" dirty="0">
                <a:solidFill>
                  <a:prstClr val="black"/>
                </a:solidFill>
                <a:latin typeface="Arial MT"/>
                <a:cs typeface="Arial MT"/>
              </a:rPr>
              <a:t> </a:t>
            </a:r>
            <a:r>
              <a:rPr sz="1814" spc="-3" dirty="0">
                <a:solidFill>
                  <a:prstClr val="black"/>
                </a:solidFill>
                <a:latin typeface="Arial MT"/>
                <a:cs typeface="Arial MT"/>
              </a:rPr>
              <a:t>...</a:t>
            </a:r>
            <a:r>
              <a:rPr sz="1814" spc="-13" dirty="0">
                <a:solidFill>
                  <a:prstClr val="black"/>
                </a:solidFill>
                <a:latin typeface="Arial MT"/>
                <a:cs typeface="Arial MT"/>
              </a:rPr>
              <a:t> </a:t>
            </a:r>
            <a:r>
              <a:rPr sz="1814" dirty="0">
                <a:solidFill>
                  <a:prstClr val="black"/>
                </a:solidFill>
                <a:latin typeface="Arial MT"/>
                <a:cs typeface="Arial MT"/>
              </a:rPr>
              <a:t>);</a:t>
            </a:r>
            <a:endParaRPr sz="1814">
              <a:solidFill>
                <a:prstClr val="black"/>
              </a:solidFill>
              <a:latin typeface="Arial MT"/>
              <a:cs typeface="Arial MT"/>
            </a:endParaRPr>
          </a:p>
        </p:txBody>
      </p:sp>
    </p:spTree>
    <p:extLst>
      <p:ext uri="{BB962C8B-B14F-4D97-AF65-F5344CB8AC3E}">
        <p14:creationId xmlns:p14="http://schemas.microsoft.com/office/powerpoint/2010/main" val="8024170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32142" y="246807"/>
            <a:ext cx="3153778" cy="367188"/>
          </a:xfrm>
          <a:prstGeom prst="rect">
            <a:avLst/>
          </a:prstGeom>
        </p:spPr>
        <p:txBody>
          <a:bodyPr vert="horz" wrap="square" lIns="0" tIns="8227" rIns="0" bIns="0" rtlCol="0">
            <a:spAutoFit/>
          </a:bodyPr>
          <a:lstStyle/>
          <a:p>
            <a:pPr marL="8227">
              <a:spcBef>
                <a:spcPts val="65"/>
              </a:spcBef>
            </a:pPr>
            <a:r>
              <a:rPr sz="2332" spc="-23" dirty="0">
                <a:solidFill>
                  <a:srgbClr val="002E7A"/>
                </a:solidFill>
              </a:rPr>
              <a:t>CUDA </a:t>
            </a:r>
            <a:r>
              <a:rPr sz="2332" spc="26" dirty="0">
                <a:solidFill>
                  <a:srgbClr val="002E7A"/>
                </a:solidFill>
              </a:rPr>
              <a:t>Built-In</a:t>
            </a:r>
            <a:r>
              <a:rPr sz="2332" spc="-19" dirty="0">
                <a:solidFill>
                  <a:srgbClr val="002E7A"/>
                </a:solidFill>
              </a:rPr>
              <a:t> </a:t>
            </a:r>
            <a:r>
              <a:rPr sz="2332" spc="-36" dirty="0">
                <a:solidFill>
                  <a:srgbClr val="002E7A"/>
                </a:solidFill>
              </a:rPr>
              <a:t>Variables</a:t>
            </a:r>
            <a:endParaRPr sz="2332"/>
          </a:p>
        </p:txBody>
      </p:sp>
      <p:sp>
        <p:nvSpPr>
          <p:cNvPr id="6" name="object 6"/>
          <p:cNvSpPr txBox="1"/>
          <p:nvPr/>
        </p:nvSpPr>
        <p:spPr>
          <a:xfrm>
            <a:off x="1460500" y="4582029"/>
            <a:ext cx="7467599" cy="800396"/>
          </a:xfrm>
          <a:prstGeom prst="rect">
            <a:avLst/>
          </a:prstGeom>
        </p:spPr>
        <p:txBody>
          <a:bodyPr vert="horz" wrap="square" lIns="0" tIns="23035" rIns="0" bIns="0" rtlCol="0">
            <a:spAutoFit/>
          </a:bodyPr>
          <a:lstStyle/>
          <a:p>
            <a:pPr marL="8227" marR="3291" defTabSz="592348">
              <a:lnSpc>
                <a:spcPts val="1555"/>
              </a:lnSpc>
              <a:spcBef>
                <a:spcPts val="181"/>
              </a:spcBef>
            </a:pPr>
            <a:r>
              <a:rPr spc="-139" dirty="0">
                <a:solidFill>
                  <a:prstClr val="black"/>
                </a:solidFill>
                <a:latin typeface="Arial MT"/>
                <a:cs typeface="Arial MT"/>
              </a:rPr>
              <a:t>So, </a:t>
            </a:r>
            <a:r>
              <a:rPr spc="-68" dirty="0">
                <a:solidFill>
                  <a:prstClr val="black"/>
                </a:solidFill>
                <a:latin typeface="Arial MT"/>
                <a:cs typeface="Arial MT"/>
              </a:rPr>
              <a:t>you</a:t>
            </a:r>
            <a:r>
              <a:rPr dirty="0">
                <a:solidFill>
                  <a:prstClr val="black"/>
                </a:solidFill>
                <a:latin typeface="Arial MT"/>
                <a:cs typeface="Arial MT"/>
              </a:rPr>
              <a:t> </a:t>
            </a:r>
            <a:r>
              <a:rPr spc="-113" dirty="0">
                <a:solidFill>
                  <a:prstClr val="black"/>
                </a:solidFill>
                <a:latin typeface="Arial MT"/>
                <a:cs typeface="Arial MT"/>
              </a:rPr>
              <a:t>can</a:t>
            </a:r>
            <a:r>
              <a:rPr dirty="0">
                <a:solidFill>
                  <a:prstClr val="black"/>
                </a:solidFill>
                <a:latin typeface="Arial MT"/>
                <a:cs typeface="Arial MT"/>
              </a:rPr>
              <a:t> </a:t>
            </a:r>
            <a:r>
              <a:rPr spc="-81" dirty="0">
                <a:solidFill>
                  <a:prstClr val="black"/>
                </a:solidFill>
                <a:latin typeface="Arial MT"/>
                <a:cs typeface="Arial MT"/>
              </a:rPr>
              <a:t>express</a:t>
            </a:r>
            <a:r>
              <a:rPr spc="3" dirty="0">
                <a:solidFill>
                  <a:prstClr val="black"/>
                </a:solidFill>
                <a:latin typeface="Arial MT"/>
                <a:cs typeface="Arial MT"/>
              </a:rPr>
              <a:t> </a:t>
            </a:r>
            <a:r>
              <a:rPr spc="-29" dirty="0">
                <a:solidFill>
                  <a:prstClr val="black"/>
                </a:solidFill>
                <a:latin typeface="Arial MT"/>
                <a:cs typeface="Arial MT"/>
              </a:rPr>
              <a:t>your</a:t>
            </a:r>
            <a:r>
              <a:rPr dirty="0">
                <a:solidFill>
                  <a:prstClr val="black"/>
                </a:solidFill>
                <a:latin typeface="Arial MT"/>
                <a:cs typeface="Arial MT"/>
              </a:rPr>
              <a:t> </a:t>
            </a:r>
            <a:r>
              <a:rPr spc="-32" dirty="0">
                <a:solidFill>
                  <a:prstClr val="black"/>
                </a:solidFill>
                <a:latin typeface="Arial MT"/>
                <a:cs typeface="Arial MT"/>
              </a:rPr>
              <a:t>collection</a:t>
            </a:r>
            <a:r>
              <a:rPr dirty="0">
                <a:solidFill>
                  <a:prstClr val="black"/>
                </a:solidFill>
                <a:latin typeface="Arial MT"/>
                <a:cs typeface="Arial MT"/>
              </a:rPr>
              <a:t> </a:t>
            </a:r>
            <a:r>
              <a:rPr spc="-23" dirty="0">
                <a:solidFill>
                  <a:prstClr val="black"/>
                </a:solidFill>
                <a:latin typeface="Arial MT"/>
                <a:cs typeface="Arial MT"/>
              </a:rPr>
              <a:t>of</a:t>
            </a:r>
            <a:r>
              <a:rPr dirty="0">
                <a:solidFill>
                  <a:prstClr val="black"/>
                </a:solidFill>
                <a:latin typeface="Arial MT"/>
                <a:cs typeface="Arial MT"/>
              </a:rPr>
              <a:t> </a:t>
            </a:r>
            <a:r>
              <a:rPr spc="-65" dirty="0">
                <a:solidFill>
                  <a:prstClr val="black"/>
                </a:solidFill>
                <a:latin typeface="Arial MT"/>
                <a:cs typeface="Arial MT"/>
              </a:rPr>
              <a:t>blocks,</a:t>
            </a:r>
            <a:r>
              <a:rPr spc="-136" dirty="0">
                <a:solidFill>
                  <a:prstClr val="black"/>
                </a:solidFill>
                <a:latin typeface="Arial MT"/>
                <a:cs typeface="Arial MT"/>
              </a:rPr>
              <a:t> </a:t>
            </a:r>
            <a:r>
              <a:rPr spc="-107" dirty="0">
                <a:solidFill>
                  <a:prstClr val="black"/>
                </a:solidFill>
                <a:latin typeface="Arial MT"/>
                <a:cs typeface="Arial MT"/>
              </a:rPr>
              <a:t>and</a:t>
            </a:r>
            <a:r>
              <a:rPr dirty="0">
                <a:solidFill>
                  <a:prstClr val="black"/>
                </a:solidFill>
                <a:latin typeface="Arial MT"/>
                <a:cs typeface="Arial MT"/>
              </a:rPr>
              <a:t> </a:t>
            </a:r>
            <a:r>
              <a:rPr spc="-29" dirty="0">
                <a:solidFill>
                  <a:prstClr val="black"/>
                </a:solidFill>
                <a:latin typeface="Arial MT"/>
                <a:cs typeface="Arial MT"/>
              </a:rPr>
              <a:t>your</a:t>
            </a:r>
            <a:r>
              <a:rPr dirty="0">
                <a:solidFill>
                  <a:prstClr val="black"/>
                </a:solidFill>
                <a:latin typeface="Arial MT"/>
                <a:cs typeface="Arial MT"/>
              </a:rPr>
              <a:t> </a:t>
            </a:r>
            <a:r>
              <a:rPr spc="-32" dirty="0">
                <a:solidFill>
                  <a:prstClr val="black"/>
                </a:solidFill>
                <a:latin typeface="Arial MT"/>
                <a:cs typeface="Arial MT"/>
              </a:rPr>
              <a:t>collection</a:t>
            </a:r>
            <a:r>
              <a:rPr dirty="0">
                <a:solidFill>
                  <a:prstClr val="black"/>
                </a:solidFill>
                <a:latin typeface="Arial MT"/>
                <a:cs typeface="Arial MT"/>
              </a:rPr>
              <a:t> </a:t>
            </a:r>
            <a:r>
              <a:rPr spc="-23" dirty="0">
                <a:solidFill>
                  <a:prstClr val="black"/>
                </a:solidFill>
                <a:latin typeface="Arial MT"/>
                <a:cs typeface="Arial MT"/>
              </a:rPr>
              <a:t>of</a:t>
            </a:r>
            <a:r>
              <a:rPr dirty="0">
                <a:solidFill>
                  <a:prstClr val="black"/>
                </a:solidFill>
                <a:latin typeface="Arial MT"/>
                <a:cs typeface="Arial MT"/>
              </a:rPr>
              <a:t> </a:t>
            </a:r>
            <a:r>
              <a:rPr spc="-65" dirty="0">
                <a:solidFill>
                  <a:prstClr val="black"/>
                </a:solidFill>
                <a:latin typeface="Arial MT"/>
                <a:cs typeface="Arial MT"/>
              </a:rPr>
              <a:t>threads</a:t>
            </a:r>
            <a:r>
              <a:rPr spc="3" dirty="0">
                <a:solidFill>
                  <a:prstClr val="black"/>
                </a:solidFill>
                <a:latin typeface="Arial MT"/>
                <a:cs typeface="Arial MT"/>
              </a:rPr>
              <a:t> </a:t>
            </a:r>
            <a:r>
              <a:rPr spc="-16" dirty="0">
                <a:solidFill>
                  <a:prstClr val="black"/>
                </a:solidFill>
                <a:latin typeface="Arial MT"/>
                <a:cs typeface="Arial MT"/>
              </a:rPr>
              <a:t>within</a:t>
            </a:r>
            <a:r>
              <a:rPr dirty="0">
                <a:solidFill>
                  <a:prstClr val="black"/>
                </a:solidFill>
                <a:latin typeface="Arial MT"/>
                <a:cs typeface="Arial MT"/>
              </a:rPr>
              <a:t> </a:t>
            </a:r>
            <a:r>
              <a:rPr spc="-178" dirty="0">
                <a:solidFill>
                  <a:prstClr val="black"/>
                </a:solidFill>
                <a:latin typeface="Arial MT"/>
                <a:cs typeface="Arial MT"/>
              </a:rPr>
              <a:t>a </a:t>
            </a:r>
            <a:r>
              <a:rPr spc="-369" dirty="0">
                <a:solidFill>
                  <a:prstClr val="black"/>
                </a:solidFill>
                <a:latin typeface="Arial MT"/>
                <a:cs typeface="Arial MT"/>
              </a:rPr>
              <a:t> </a:t>
            </a:r>
            <a:r>
              <a:rPr spc="-49" dirty="0">
                <a:solidFill>
                  <a:prstClr val="black"/>
                </a:solidFill>
                <a:latin typeface="Arial MT"/>
                <a:cs typeface="Arial MT"/>
              </a:rPr>
              <a:t>block,</a:t>
            </a:r>
            <a:r>
              <a:rPr spc="-136" dirty="0">
                <a:solidFill>
                  <a:prstClr val="black"/>
                </a:solidFill>
                <a:latin typeface="Arial MT"/>
                <a:cs typeface="Arial MT"/>
              </a:rPr>
              <a:t> </a:t>
            </a:r>
            <a:r>
              <a:rPr spc="-168" dirty="0">
                <a:solidFill>
                  <a:prstClr val="black"/>
                </a:solidFill>
                <a:latin typeface="Arial MT"/>
                <a:cs typeface="Arial MT"/>
              </a:rPr>
              <a:t>as</a:t>
            </a:r>
            <a:r>
              <a:rPr dirty="0">
                <a:solidFill>
                  <a:prstClr val="black"/>
                </a:solidFill>
                <a:latin typeface="Arial MT"/>
                <a:cs typeface="Arial MT"/>
              </a:rPr>
              <a:t> </a:t>
            </a:r>
            <a:r>
              <a:rPr spc="-178" dirty="0">
                <a:solidFill>
                  <a:prstClr val="black"/>
                </a:solidFill>
                <a:latin typeface="Arial MT"/>
                <a:cs typeface="Arial MT"/>
              </a:rPr>
              <a:t>a</a:t>
            </a:r>
            <a:r>
              <a:rPr dirty="0">
                <a:solidFill>
                  <a:prstClr val="black"/>
                </a:solidFill>
                <a:latin typeface="Arial MT"/>
                <a:cs typeface="Arial MT"/>
              </a:rPr>
              <a:t> </a:t>
            </a:r>
            <a:r>
              <a:rPr spc="-19" dirty="0">
                <a:solidFill>
                  <a:prstClr val="black"/>
                </a:solidFill>
                <a:latin typeface="Arial MT"/>
                <a:cs typeface="Arial MT"/>
              </a:rPr>
              <a:t>1D</a:t>
            </a:r>
            <a:r>
              <a:rPr spc="-3" dirty="0">
                <a:solidFill>
                  <a:prstClr val="black"/>
                </a:solidFill>
                <a:latin typeface="Arial MT"/>
                <a:cs typeface="Arial MT"/>
              </a:rPr>
              <a:t> </a:t>
            </a:r>
            <a:r>
              <a:rPr spc="-91" dirty="0">
                <a:solidFill>
                  <a:prstClr val="black"/>
                </a:solidFill>
                <a:latin typeface="Arial MT"/>
                <a:cs typeface="Arial MT"/>
              </a:rPr>
              <a:t>array,</a:t>
            </a:r>
            <a:r>
              <a:rPr spc="-139" dirty="0">
                <a:solidFill>
                  <a:prstClr val="black"/>
                </a:solidFill>
                <a:latin typeface="Arial MT"/>
                <a:cs typeface="Arial MT"/>
              </a:rPr>
              <a:t> </a:t>
            </a:r>
            <a:r>
              <a:rPr spc="-178" dirty="0">
                <a:solidFill>
                  <a:prstClr val="black"/>
                </a:solidFill>
                <a:latin typeface="Arial MT"/>
                <a:cs typeface="Arial MT"/>
              </a:rPr>
              <a:t>a</a:t>
            </a:r>
            <a:r>
              <a:rPr dirty="0">
                <a:solidFill>
                  <a:prstClr val="black"/>
                </a:solidFill>
                <a:latin typeface="Arial MT"/>
                <a:cs typeface="Arial MT"/>
              </a:rPr>
              <a:t> </a:t>
            </a:r>
            <a:r>
              <a:rPr spc="-19" dirty="0">
                <a:solidFill>
                  <a:prstClr val="black"/>
                </a:solidFill>
                <a:latin typeface="Arial MT"/>
                <a:cs typeface="Arial MT"/>
              </a:rPr>
              <a:t>2D</a:t>
            </a:r>
            <a:r>
              <a:rPr spc="-3" dirty="0">
                <a:solidFill>
                  <a:prstClr val="black"/>
                </a:solidFill>
                <a:latin typeface="Arial MT"/>
                <a:cs typeface="Arial MT"/>
              </a:rPr>
              <a:t> </a:t>
            </a:r>
            <a:r>
              <a:rPr spc="-68" dirty="0">
                <a:solidFill>
                  <a:prstClr val="black"/>
                </a:solidFill>
                <a:latin typeface="Arial MT"/>
                <a:cs typeface="Arial MT"/>
              </a:rPr>
              <a:t>array</a:t>
            </a:r>
            <a:r>
              <a:rPr dirty="0">
                <a:solidFill>
                  <a:prstClr val="black"/>
                </a:solidFill>
                <a:latin typeface="Arial MT"/>
                <a:cs typeface="Arial MT"/>
              </a:rPr>
              <a:t> </a:t>
            </a:r>
            <a:r>
              <a:rPr spc="39" dirty="0">
                <a:solidFill>
                  <a:prstClr val="black"/>
                </a:solidFill>
                <a:latin typeface="Arial MT"/>
                <a:cs typeface="Arial MT"/>
              </a:rPr>
              <a:t>or</a:t>
            </a:r>
            <a:r>
              <a:rPr dirty="0">
                <a:solidFill>
                  <a:prstClr val="black"/>
                </a:solidFill>
                <a:latin typeface="Arial MT"/>
                <a:cs typeface="Arial MT"/>
              </a:rPr>
              <a:t> </a:t>
            </a:r>
            <a:r>
              <a:rPr spc="-178" dirty="0">
                <a:solidFill>
                  <a:prstClr val="black"/>
                </a:solidFill>
                <a:latin typeface="Arial MT"/>
                <a:cs typeface="Arial MT"/>
              </a:rPr>
              <a:t>a</a:t>
            </a:r>
            <a:r>
              <a:rPr dirty="0">
                <a:solidFill>
                  <a:prstClr val="black"/>
                </a:solidFill>
                <a:latin typeface="Arial MT"/>
                <a:cs typeface="Arial MT"/>
              </a:rPr>
              <a:t> </a:t>
            </a:r>
            <a:r>
              <a:rPr spc="-19" dirty="0">
                <a:solidFill>
                  <a:prstClr val="black"/>
                </a:solidFill>
                <a:latin typeface="Arial MT"/>
                <a:cs typeface="Arial MT"/>
              </a:rPr>
              <a:t>3D</a:t>
            </a:r>
            <a:r>
              <a:rPr spc="-3" dirty="0">
                <a:solidFill>
                  <a:prstClr val="black"/>
                </a:solidFill>
                <a:latin typeface="Arial MT"/>
                <a:cs typeface="Arial MT"/>
              </a:rPr>
              <a:t> </a:t>
            </a:r>
            <a:r>
              <a:rPr spc="-91" dirty="0">
                <a:solidFill>
                  <a:prstClr val="black"/>
                </a:solidFill>
                <a:latin typeface="Arial MT"/>
                <a:cs typeface="Arial MT"/>
              </a:rPr>
              <a:t>array.</a:t>
            </a:r>
            <a:endParaRPr dirty="0">
              <a:solidFill>
                <a:prstClr val="black"/>
              </a:solidFill>
              <a:latin typeface="Arial MT"/>
              <a:cs typeface="Arial MT"/>
            </a:endParaRPr>
          </a:p>
          <a:p>
            <a:pPr marL="8227" defTabSz="592348">
              <a:spcBef>
                <a:spcPts val="661"/>
              </a:spcBef>
            </a:pPr>
            <a:r>
              <a:rPr spc="-94" dirty="0">
                <a:solidFill>
                  <a:prstClr val="black"/>
                </a:solidFill>
                <a:latin typeface="Arial MT"/>
                <a:cs typeface="Arial MT"/>
              </a:rPr>
              <a:t>These</a:t>
            </a:r>
            <a:r>
              <a:rPr spc="-3" dirty="0">
                <a:solidFill>
                  <a:prstClr val="black"/>
                </a:solidFill>
                <a:latin typeface="Arial MT"/>
                <a:cs typeface="Arial MT"/>
              </a:rPr>
              <a:t> </a:t>
            </a:r>
            <a:r>
              <a:rPr spc="-113" dirty="0">
                <a:solidFill>
                  <a:prstClr val="black"/>
                </a:solidFill>
                <a:latin typeface="Arial MT"/>
                <a:cs typeface="Arial MT"/>
              </a:rPr>
              <a:t>can</a:t>
            </a:r>
            <a:r>
              <a:rPr spc="-3" dirty="0">
                <a:solidFill>
                  <a:prstClr val="black"/>
                </a:solidFill>
                <a:latin typeface="Arial MT"/>
                <a:cs typeface="Arial MT"/>
              </a:rPr>
              <a:t> </a:t>
            </a:r>
            <a:r>
              <a:rPr spc="-91" dirty="0">
                <a:solidFill>
                  <a:prstClr val="black"/>
                </a:solidFill>
                <a:latin typeface="Arial MT"/>
                <a:cs typeface="Arial MT"/>
              </a:rPr>
              <a:t>be</a:t>
            </a:r>
            <a:r>
              <a:rPr spc="-3" dirty="0">
                <a:solidFill>
                  <a:prstClr val="black"/>
                </a:solidFill>
                <a:latin typeface="Arial MT"/>
                <a:cs typeface="Arial MT"/>
              </a:rPr>
              <a:t> </a:t>
            </a:r>
            <a:r>
              <a:rPr spc="-55" dirty="0">
                <a:solidFill>
                  <a:prstClr val="black"/>
                </a:solidFill>
                <a:latin typeface="Arial MT"/>
                <a:cs typeface="Arial MT"/>
              </a:rPr>
              <a:t>helpful</a:t>
            </a:r>
            <a:r>
              <a:rPr dirty="0">
                <a:solidFill>
                  <a:prstClr val="black"/>
                </a:solidFill>
                <a:latin typeface="Arial MT"/>
                <a:cs typeface="Arial MT"/>
              </a:rPr>
              <a:t> </a:t>
            </a:r>
            <a:r>
              <a:rPr spc="-68" dirty="0">
                <a:solidFill>
                  <a:prstClr val="black"/>
                </a:solidFill>
                <a:latin typeface="Arial MT"/>
                <a:cs typeface="Arial MT"/>
              </a:rPr>
              <a:t>when</a:t>
            </a:r>
            <a:r>
              <a:rPr dirty="0">
                <a:solidFill>
                  <a:prstClr val="black"/>
                </a:solidFill>
                <a:latin typeface="Arial MT"/>
                <a:cs typeface="Arial MT"/>
              </a:rPr>
              <a:t> </a:t>
            </a:r>
            <a:r>
              <a:rPr spc="-49" dirty="0">
                <a:solidFill>
                  <a:prstClr val="black"/>
                </a:solidFill>
                <a:latin typeface="Arial MT"/>
                <a:cs typeface="Arial MT"/>
              </a:rPr>
              <a:t>thinking</a:t>
            </a:r>
            <a:r>
              <a:rPr spc="-3" dirty="0">
                <a:solidFill>
                  <a:prstClr val="black"/>
                </a:solidFill>
                <a:latin typeface="Arial MT"/>
                <a:cs typeface="Arial MT"/>
              </a:rPr>
              <a:t> </a:t>
            </a:r>
            <a:r>
              <a:rPr spc="-23" dirty="0">
                <a:solidFill>
                  <a:prstClr val="black"/>
                </a:solidFill>
                <a:latin typeface="Arial MT"/>
                <a:cs typeface="Arial MT"/>
              </a:rPr>
              <a:t>of</a:t>
            </a:r>
            <a:r>
              <a:rPr spc="-3" dirty="0">
                <a:solidFill>
                  <a:prstClr val="black"/>
                </a:solidFill>
                <a:latin typeface="Arial MT"/>
                <a:cs typeface="Arial MT"/>
              </a:rPr>
              <a:t> </a:t>
            </a:r>
            <a:r>
              <a:rPr spc="-29" dirty="0">
                <a:solidFill>
                  <a:prstClr val="black"/>
                </a:solidFill>
                <a:latin typeface="Arial MT"/>
                <a:cs typeface="Arial MT"/>
              </a:rPr>
              <a:t>your</a:t>
            </a:r>
            <a:r>
              <a:rPr spc="-3" dirty="0">
                <a:solidFill>
                  <a:prstClr val="black"/>
                </a:solidFill>
                <a:latin typeface="Arial MT"/>
                <a:cs typeface="Arial MT"/>
              </a:rPr>
              <a:t> </a:t>
            </a:r>
            <a:r>
              <a:rPr spc="-87" dirty="0">
                <a:solidFill>
                  <a:prstClr val="black"/>
                </a:solidFill>
                <a:latin typeface="Arial MT"/>
                <a:cs typeface="Arial MT"/>
              </a:rPr>
              <a:t>data</a:t>
            </a:r>
            <a:r>
              <a:rPr dirty="0">
                <a:solidFill>
                  <a:prstClr val="black"/>
                </a:solidFill>
                <a:latin typeface="Arial MT"/>
                <a:cs typeface="Arial MT"/>
              </a:rPr>
              <a:t> </a:t>
            </a:r>
            <a:r>
              <a:rPr spc="-168" dirty="0">
                <a:solidFill>
                  <a:prstClr val="black"/>
                </a:solidFill>
                <a:latin typeface="Arial MT"/>
                <a:cs typeface="Arial MT"/>
              </a:rPr>
              <a:t>as</a:t>
            </a:r>
            <a:r>
              <a:rPr dirty="0">
                <a:solidFill>
                  <a:prstClr val="black"/>
                </a:solidFill>
                <a:latin typeface="Arial MT"/>
                <a:cs typeface="Arial MT"/>
              </a:rPr>
              <a:t> </a:t>
            </a:r>
            <a:r>
              <a:rPr spc="-19" dirty="0">
                <a:solidFill>
                  <a:prstClr val="black"/>
                </a:solidFill>
                <a:latin typeface="Arial MT"/>
                <a:cs typeface="Arial MT"/>
              </a:rPr>
              <a:t>2D</a:t>
            </a:r>
            <a:r>
              <a:rPr spc="-3" dirty="0">
                <a:solidFill>
                  <a:prstClr val="black"/>
                </a:solidFill>
                <a:latin typeface="Arial MT"/>
                <a:cs typeface="Arial MT"/>
              </a:rPr>
              <a:t> </a:t>
            </a:r>
            <a:r>
              <a:rPr spc="39" dirty="0">
                <a:solidFill>
                  <a:prstClr val="black"/>
                </a:solidFill>
                <a:latin typeface="Arial MT"/>
                <a:cs typeface="Arial MT"/>
              </a:rPr>
              <a:t>or</a:t>
            </a:r>
            <a:r>
              <a:rPr dirty="0">
                <a:solidFill>
                  <a:prstClr val="black"/>
                </a:solidFill>
                <a:latin typeface="Arial MT"/>
                <a:cs typeface="Arial MT"/>
              </a:rPr>
              <a:t> </a:t>
            </a:r>
            <a:r>
              <a:rPr spc="-74" dirty="0">
                <a:solidFill>
                  <a:prstClr val="black"/>
                </a:solidFill>
                <a:latin typeface="Arial MT"/>
                <a:cs typeface="Arial MT"/>
              </a:rPr>
              <a:t>3D.</a:t>
            </a:r>
            <a:endParaRPr dirty="0">
              <a:solidFill>
                <a:prstClr val="black"/>
              </a:solidFill>
              <a:latin typeface="Arial MT"/>
              <a:cs typeface="Arial MT"/>
            </a:endParaRPr>
          </a:p>
        </p:txBody>
      </p:sp>
      <p:sp>
        <p:nvSpPr>
          <p:cNvPr id="8" name="object 8"/>
          <p:cNvSpPr txBox="1"/>
          <p:nvPr/>
        </p:nvSpPr>
        <p:spPr>
          <a:xfrm>
            <a:off x="1908278" y="5474608"/>
            <a:ext cx="5953022" cy="285306"/>
          </a:xfrm>
          <a:prstGeom prst="rect">
            <a:avLst/>
          </a:prstGeom>
        </p:spPr>
        <p:txBody>
          <a:bodyPr vert="horz" wrap="square" lIns="0" tIns="8227" rIns="0" bIns="0" rtlCol="0">
            <a:spAutoFit/>
          </a:bodyPr>
          <a:lstStyle/>
          <a:p>
            <a:pPr marL="8227" defTabSz="592348">
              <a:spcBef>
                <a:spcPts val="65"/>
              </a:spcBef>
            </a:pPr>
            <a:r>
              <a:rPr spc="-65" dirty="0">
                <a:solidFill>
                  <a:prstClr val="black"/>
                </a:solidFill>
                <a:latin typeface="Arial MT"/>
                <a:cs typeface="Arial MT"/>
              </a:rPr>
              <a:t>The</a:t>
            </a:r>
            <a:r>
              <a:rPr spc="-3" dirty="0">
                <a:solidFill>
                  <a:prstClr val="black"/>
                </a:solidFill>
                <a:latin typeface="Arial MT"/>
                <a:cs typeface="Arial MT"/>
              </a:rPr>
              <a:t> </a:t>
            </a:r>
            <a:r>
              <a:rPr spc="-32" dirty="0">
                <a:solidFill>
                  <a:prstClr val="black"/>
                </a:solidFill>
                <a:latin typeface="Arial MT"/>
                <a:cs typeface="Arial MT"/>
              </a:rPr>
              <a:t>full</a:t>
            </a:r>
            <a:r>
              <a:rPr dirty="0">
                <a:solidFill>
                  <a:prstClr val="black"/>
                </a:solidFill>
                <a:latin typeface="Arial MT"/>
                <a:cs typeface="Arial MT"/>
              </a:rPr>
              <a:t> </a:t>
            </a:r>
            <a:r>
              <a:rPr spc="-78" dirty="0">
                <a:solidFill>
                  <a:prstClr val="black"/>
                </a:solidFill>
                <a:latin typeface="Arial MT"/>
                <a:cs typeface="Arial MT"/>
              </a:rPr>
              <a:t>global</a:t>
            </a:r>
            <a:r>
              <a:rPr dirty="0">
                <a:solidFill>
                  <a:prstClr val="black"/>
                </a:solidFill>
                <a:latin typeface="Arial MT"/>
                <a:cs typeface="Arial MT"/>
              </a:rPr>
              <a:t> </a:t>
            </a:r>
            <a:r>
              <a:rPr spc="-52" dirty="0">
                <a:solidFill>
                  <a:prstClr val="black"/>
                </a:solidFill>
                <a:latin typeface="Arial MT"/>
                <a:cs typeface="Arial MT"/>
              </a:rPr>
              <a:t>thread</a:t>
            </a:r>
            <a:r>
              <a:rPr spc="3" dirty="0">
                <a:solidFill>
                  <a:prstClr val="black"/>
                </a:solidFill>
                <a:latin typeface="Arial MT"/>
                <a:cs typeface="Arial MT"/>
              </a:rPr>
              <a:t> </a:t>
            </a:r>
            <a:r>
              <a:rPr dirty="0">
                <a:solidFill>
                  <a:prstClr val="black"/>
                </a:solidFill>
                <a:latin typeface="Arial MT"/>
                <a:cs typeface="Arial MT"/>
              </a:rPr>
              <a:t>ID </a:t>
            </a:r>
            <a:r>
              <a:rPr spc="-42" dirty="0">
                <a:solidFill>
                  <a:prstClr val="black"/>
                </a:solidFill>
                <a:latin typeface="Arial MT"/>
                <a:cs typeface="Arial MT"/>
              </a:rPr>
              <a:t>in</a:t>
            </a:r>
            <a:r>
              <a:rPr dirty="0">
                <a:solidFill>
                  <a:prstClr val="black"/>
                </a:solidFill>
                <a:latin typeface="Arial MT"/>
                <a:cs typeface="Arial MT"/>
              </a:rPr>
              <a:t> x </a:t>
            </a:r>
            <a:r>
              <a:rPr spc="-68" dirty="0">
                <a:solidFill>
                  <a:prstClr val="black"/>
                </a:solidFill>
                <a:latin typeface="Arial MT"/>
                <a:cs typeface="Arial MT"/>
              </a:rPr>
              <a:t>dimension</a:t>
            </a:r>
            <a:r>
              <a:rPr dirty="0">
                <a:solidFill>
                  <a:prstClr val="black"/>
                </a:solidFill>
                <a:latin typeface="Arial MT"/>
                <a:cs typeface="Arial MT"/>
              </a:rPr>
              <a:t> </a:t>
            </a:r>
            <a:r>
              <a:rPr spc="-113" dirty="0">
                <a:solidFill>
                  <a:prstClr val="black"/>
                </a:solidFill>
                <a:latin typeface="Arial MT"/>
                <a:cs typeface="Arial MT"/>
              </a:rPr>
              <a:t>can</a:t>
            </a:r>
            <a:r>
              <a:rPr spc="-3" dirty="0">
                <a:solidFill>
                  <a:prstClr val="black"/>
                </a:solidFill>
                <a:latin typeface="Arial MT"/>
                <a:cs typeface="Arial MT"/>
              </a:rPr>
              <a:t> </a:t>
            </a:r>
            <a:r>
              <a:rPr spc="-91" dirty="0">
                <a:solidFill>
                  <a:prstClr val="black"/>
                </a:solidFill>
                <a:latin typeface="Arial MT"/>
                <a:cs typeface="Arial MT"/>
              </a:rPr>
              <a:t>be</a:t>
            </a:r>
            <a:r>
              <a:rPr dirty="0">
                <a:solidFill>
                  <a:prstClr val="black"/>
                </a:solidFill>
                <a:latin typeface="Arial MT"/>
                <a:cs typeface="Arial MT"/>
              </a:rPr>
              <a:t> </a:t>
            </a:r>
            <a:r>
              <a:rPr spc="-55" dirty="0">
                <a:solidFill>
                  <a:prstClr val="black"/>
                </a:solidFill>
                <a:latin typeface="Arial MT"/>
                <a:cs typeface="Arial MT"/>
              </a:rPr>
              <a:t>computed</a:t>
            </a:r>
            <a:r>
              <a:rPr dirty="0">
                <a:solidFill>
                  <a:prstClr val="black"/>
                </a:solidFill>
                <a:latin typeface="Arial MT"/>
                <a:cs typeface="Arial MT"/>
              </a:rPr>
              <a:t> </a:t>
            </a:r>
            <a:r>
              <a:rPr spc="-87" dirty="0">
                <a:solidFill>
                  <a:prstClr val="black"/>
                </a:solidFill>
                <a:latin typeface="Arial MT"/>
                <a:cs typeface="Arial MT"/>
              </a:rPr>
              <a:t>by:</a:t>
            </a:r>
            <a:endParaRPr dirty="0">
              <a:solidFill>
                <a:prstClr val="black"/>
              </a:solidFill>
              <a:latin typeface="Arial MT"/>
              <a:cs typeface="Arial MT"/>
            </a:endParaRPr>
          </a:p>
        </p:txBody>
      </p:sp>
      <p:sp>
        <p:nvSpPr>
          <p:cNvPr id="9" name="object 9"/>
          <p:cNvSpPr txBox="1"/>
          <p:nvPr/>
        </p:nvSpPr>
        <p:spPr>
          <a:xfrm>
            <a:off x="2170716" y="5840768"/>
            <a:ext cx="121347" cy="366357"/>
          </a:xfrm>
          <a:prstGeom prst="rect">
            <a:avLst/>
          </a:prstGeom>
        </p:spPr>
        <p:txBody>
          <a:bodyPr vert="horz" wrap="square" lIns="0" tIns="7404" rIns="0" bIns="0" rtlCol="0">
            <a:spAutoFit/>
          </a:bodyPr>
          <a:lstStyle/>
          <a:p>
            <a:pPr marL="8227" defTabSz="592348">
              <a:spcBef>
                <a:spcPts val="58"/>
              </a:spcBef>
            </a:pPr>
            <a:r>
              <a:rPr sz="2332" spc="6" dirty="0">
                <a:solidFill>
                  <a:prstClr val="black"/>
                </a:solidFill>
                <a:latin typeface="Arial MT"/>
                <a:cs typeface="Arial MT"/>
              </a:rPr>
              <a:t>•</a:t>
            </a:r>
            <a:endParaRPr sz="2332">
              <a:solidFill>
                <a:prstClr val="black"/>
              </a:solidFill>
              <a:latin typeface="Arial MT"/>
              <a:cs typeface="Arial MT"/>
            </a:endParaRPr>
          </a:p>
        </p:txBody>
      </p:sp>
      <p:sp>
        <p:nvSpPr>
          <p:cNvPr id="10" name="object 10"/>
          <p:cNvSpPr txBox="1"/>
          <p:nvPr/>
        </p:nvSpPr>
        <p:spPr>
          <a:xfrm>
            <a:off x="2527300" y="5852097"/>
            <a:ext cx="4191000" cy="285306"/>
          </a:xfrm>
          <a:prstGeom prst="rect">
            <a:avLst/>
          </a:prstGeom>
        </p:spPr>
        <p:txBody>
          <a:bodyPr vert="horz" wrap="square" lIns="0" tIns="8227" rIns="0" bIns="0" rtlCol="0">
            <a:spAutoFit/>
          </a:bodyPr>
          <a:lstStyle/>
          <a:p>
            <a:pPr marL="8227" defTabSz="592348">
              <a:spcBef>
                <a:spcPts val="65"/>
              </a:spcBef>
            </a:pPr>
            <a:r>
              <a:rPr dirty="0">
                <a:solidFill>
                  <a:prstClr val="black"/>
                </a:solidFill>
                <a:latin typeface="Arial MT"/>
                <a:cs typeface="Arial MT"/>
              </a:rPr>
              <a:t>x</a:t>
            </a:r>
            <a:r>
              <a:rPr spc="-10" dirty="0">
                <a:solidFill>
                  <a:prstClr val="black"/>
                </a:solidFill>
                <a:latin typeface="Arial MT"/>
                <a:cs typeface="Arial MT"/>
              </a:rPr>
              <a:t> </a:t>
            </a:r>
            <a:r>
              <a:rPr dirty="0">
                <a:solidFill>
                  <a:prstClr val="black"/>
                </a:solidFill>
                <a:latin typeface="Arial MT"/>
                <a:cs typeface="Arial MT"/>
              </a:rPr>
              <a:t>=</a:t>
            </a:r>
            <a:r>
              <a:rPr spc="-3" dirty="0">
                <a:solidFill>
                  <a:prstClr val="black"/>
                </a:solidFill>
                <a:latin typeface="Arial MT"/>
                <a:cs typeface="Arial MT"/>
              </a:rPr>
              <a:t> </a:t>
            </a:r>
            <a:r>
              <a:rPr spc="-39" dirty="0">
                <a:solidFill>
                  <a:prstClr val="black"/>
                </a:solidFill>
                <a:latin typeface="Arial MT"/>
                <a:cs typeface="Arial MT"/>
              </a:rPr>
              <a:t>blockIdx.x</a:t>
            </a:r>
            <a:r>
              <a:rPr spc="-10" dirty="0">
                <a:solidFill>
                  <a:prstClr val="black"/>
                </a:solidFill>
                <a:latin typeface="Arial MT"/>
                <a:cs typeface="Arial MT"/>
              </a:rPr>
              <a:t> </a:t>
            </a:r>
            <a:r>
              <a:rPr spc="36" dirty="0">
                <a:solidFill>
                  <a:prstClr val="black"/>
                </a:solidFill>
                <a:latin typeface="Arial MT"/>
                <a:cs typeface="Arial MT"/>
              </a:rPr>
              <a:t>*</a:t>
            </a:r>
            <a:r>
              <a:rPr spc="-3" dirty="0">
                <a:solidFill>
                  <a:prstClr val="black"/>
                </a:solidFill>
                <a:latin typeface="Arial MT"/>
                <a:cs typeface="Arial MT"/>
              </a:rPr>
              <a:t> </a:t>
            </a:r>
            <a:r>
              <a:rPr spc="-36" dirty="0">
                <a:solidFill>
                  <a:prstClr val="black"/>
                </a:solidFill>
                <a:latin typeface="Arial MT"/>
                <a:cs typeface="Arial MT"/>
              </a:rPr>
              <a:t>blockDim.x</a:t>
            </a:r>
            <a:r>
              <a:rPr spc="-10" dirty="0">
                <a:solidFill>
                  <a:prstClr val="black"/>
                </a:solidFill>
                <a:latin typeface="Arial MT"/>
                <a:cs typeface="Arial MT"/>
              </a:rPr>
              <a:t> </a:t>
            </a:r>
            <a:r>
              <a:rPr dirty="0">
                <a:solidFill>
                  <a:prstClr val="black"/>
                </a:solidFill>
                <a:latin typeface="Arial MT"/>
                <a:cs typeface="Arial MT"/>
              </a:rPr>
              <a:t>+</a:t>
            </a:r>
            <a:r>
              <a:rPr spc="-3" dirty="0">
                <a:solidFill>
                  <a:prstClr val="black"/>
                </a:solidFill>
                <a:latin typeface="Arial MT"/>
                <a:cs typeface="Arial MT"/>
              </a:rPr>
              <a:t> </a:t>
            </a:r>
            <a:r>
              <a:rPr spc="-45" dirty="0">
                <a:solidFill>
                  <a:prstClr val="black"/>
                </a:solidFill>
                <a:latin typeface="Arial MT"/>
                <a:cs typeface="Arial MT"/>
              </a:rPr>
              <a:t>threadIdx.x;</a:t>
            </a:r>
            <a:endParaRPr dirty="0">
              <a:solidFill>
                <a:prstClr val="black"/>
              </a:solidFill>
              <a:latin typeface="Arial MT"/>
              <a:cs typeface="Arial MT"/>
            </a:endParaRPr>
          </a:p>
        </p:txBody>
      </p:sp>
      <p:sp>
        <p:nvSpPr>
          <p:cNvPr id="13" name="Rectangle 12"/>
          <p:cNvSpPr/>
          <p:nvPr/>
        </p:nvSpPr>
        <p:spPr>
          <a:xfrm>
            <a:off x="850900" y="659975"/>
            <a:ext cx="8931308" cy="3785652"/>
          </a:xfrm>
          <a:prstGeom prst="rect">
            <a:avLst/>
          </a:prstGeom>
        </p:spPr>
        <p:txBody>
          <a:bodyPr wrap="square">
            <a:spAutoFit/>
          </a:bodyPr>
          <a:lstStyle/>
          <a:p>
            <a:pPr marL="285750" indent="-285750">
              <a:buFont typeface="Arial" panose="020B0604020202020204" pitchFamily="34" charset="0"/>
              <a:buChar char="•"/>
            </a:pPr>
            <a:r>
              <a:rPr lang="en-US" sz="2400" dirty="0" err="1" smtClean="0"/>
              <a:t>blockIdx.x</a:t>
            </a:r>
            <a:r>
              <a:rPr lang="en-US" sz="2400" dirty="0" smtClean="0"/>
              <a:t>, </a:t>
            </a:r>
            <a:r>
              <a:rPr lang="en-US" sz="2400" dirty="0" err="1" smtClean="0"/>
              <a:t>blockIdx.y</a:t>
            </a:r>
            <a:r>
              <a:rPr lang="en-US" sz="2400" dirty="0" smtClean="0"/>
              <a:t>, </a:t>
            </a:r>
            <a:r>
              <a:rPr lang="en-US" sz="2400" dirty="0" err="1" smtClean="0"/>
              <a:t>blockIdx.z</a:t>
            </a:r>
            <a:r>
              <a:rPr lang="en-US" sz="2400" dirty="0" smtClean="0"/>
              <a:t> are built-in variables that returns the block ID in the x-axis, y-axis, and z-axis of the block that is executing the given block of code. </a:t>
            </a:r>
          </a:p>
          <a:p>
            <a:pPr marL="285750" indent="-285750">
              <a:buFont typeface="Arial" panose="020B0604020202020204" pitchFamily="34" charset="0"/>
              <a:buChar char="•"/>
            </a:pPr>
            <a:r>
              <a:rPr lang="en-US" sz="2400" dirty="0" err="1" smtClean="0"/>
              <a:t>threadIdx.x</a:t>
            </a:r>
            <a:r>
              <a:rPr lang="en-US" sz="2400" dirty="0" smtClean="0"/>
              <a:t>, </a:t>
            </a:r>
            <a:r>
              <a:rPr lang="en-US" sz="2400" dirty="0" err="1" smtClean="0"/>
              <a:t>threadIdx.y</a:t>
            </a:r>
            <a:r>
              <a:rPr lang="en-US" sz="2400" dirty="0" smtClean="0"/>
              <a:t>, </a:t>
            </a:r>
            <a:r>
              <a:rPr lang="en-US" sz="2400" dirty="0" err="1" smtClean="0"/>
              <a:t>threadIdx.z</a:t>
            </a:r>
            <a:r>
              <a:rPr lang="en-US" sz="2400" dirty="0" smtClean="0"/>
              <a:t> are built-in variables that return the thread ID in the x-axis, y-axis, and z-axis of the thread that is being executed by this stream processor in this particular block. </a:t>
            </a:r>
          </a:p>
          <a:p>
            <a:pPr marL="285750" indent="-285750">
              <a:buFont typeface="Arial" panose="020B0604020202020204" pitchFamily="34" charset="0"/>
              <a:buChar char="•"/>
            </a:pPr>
            <a:r>
              <a:rPr lang="en-US" sz="2400" dirty="0" err="1" smtClean="0"/>
              <a:t>blockDim.x</a:t>
            </a:r>
            <a:r>
              <a:rPr lang="en-US" sz="2400" dirty="0" smtClean="0"/>
              <a:t>, </a:t>
            </a:r>
            <a:r>
              <a:rPr lang="en-US" sz="2400" dirty="0" err="1" smtClean="0"/>
              <a:t>blockDim.y</a:t>
            </a:r>
            <a:r>
              <a:rPr lang="en-US" sz="2400" dirty="0" smtClean="0"/>
              <a:t>, </a:t>
            </a:r>
            <a:r>
              <a:rPr lang="en-US" sz="2400" dirty="0" err="1" smtClean="0"/>
              <a:t>blockDim.z</a:t>
            </a:r>
            <a:r>
              <a:rPr lang="en-US" sz="2400" dirty="0" smtClean="0"/>
              <a:t> are built-in variables that return the “block dimension” (i.e., the number of threads in a block in the x-axis, y-axis, and z-axis).</a:t>
            </a:r>
            <a:endParaRPr lang="en-US" sz="2400" dirty="0"/>
          </a:p>
        </p:txBody>
      </p:sp>
    </p:spTree>
    <p:extLst>
      <p:ext uri="{BB962C8B-B14F-4D97-AF65-F5344CB8AC3E}">
        <p14:creationId xmlns:p14="http://schemas.microsoft.com/office/powerpoint/2010/main" val="307305613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4388" y="246807"/>
            <a:ext cx="5529703" cy="367188"/>
          </a:xfrm>
          <a:prstGeom prst="rect">
            <a:avLst/>
          </a:prstGeom>
        </p:spPr>
        <p:txBody>
          <a:bodyPr vert="horz" wrap="square" lIns="0" tIns="8227" rIns="0" bIns="0" rtlCol="0">
            <a:spAutoFit/>
          </a:bodyPr>
          <a:lstStyle/>
          <a:p>
            <a:pPr marL="8227">
              <a:spcBef>
                <a:spcPts val="65"/>
              </a:spcBef>
            </a:pPr>
            <a:r>
              <a:rPr sz="2332" spc="-23" dirty="0">
                <a:solidFill>
                  <a:srgbClr val="002E7A"/>
                </a:solidFill>
              </a:rPr>
              <a:t>Thread</a:t>
            </a:r>
            <a:r>
              <a:rPr sz="2332" spc="-3" dirty="0">
                <a:solidFill>
                  <a:srgbClr val="002E7A"/>
                </a:solidFill>
              </a:rPr>
              <a:t> </a:t>
            </a:r>
            <a:r>
              <a:rPr sz="2332" spc="19" dirty="0">
                <a:solidFill>
                  <a:srgbClr val="002E7A"/>
                </a:solidFill>
              </a:rPr>
              <a:t>Identification</a:t>
            </a:r>
            <a:r>
              <a:rPr sz="2332" dirty="0">
                <a:solidFill>
                  <a:srgbClr val="002E7A"/>
                </a:solidFill>
              </a:rPr>
              <a:t> </a:t>
            </a:r>
            <a:r>
              <a:rPr sz="2332" spc="-6" dirty="0">
                <a:solidFill>
                  <a:srgbClr val="002E7A"/>
                </a:solidFill>
              </a:rPr>
              <a:t>Example:</a:t>
            </a:r>
            <a:r>
              <a:rPr sz="2332" dirty="0">
                <a:solidFill>
                  <a:srgbClr val="002E7A"/>
                </a:solidFill>
              </a:rPr>
              <a:t> </a:t>
            </a:r>
            <a:r>
              <a:rPr sz="2332" spc="32" dirty="0">
                <a:solidFill>
                  <a:srgbClr val="002E7A"/>
                </a:solidFill>
              </a:rPr>
              <a:t>x-direction</a:t>
            </a:r>
            <a:endParaRPr sz="2332"/>
          </a:p>
        </p:txBody>
      </p:sp>
      <p:sp>
        <p:nvSpPr>
          <p:cNvPr id="3" name="object 3"/>
          <p:cNvSpPr txBox="1"/>
          <p:nvPr/>
        </p:nvSpPr>
        <p:spPr>
          <a:xfrm>
            <a:off x="1882775" y="3050472"/>
            <a:ext cx="127517" cy="387609"/>
          </a:xfrm>
          <a:prstGeom prst="rect">
            <a:avLst/>
          </a:prstGeom>
        </p:spPr>
        <p:txBody>
          <a:bodyPr vert="horz" wrap="square" lIns="0" tIns="8638" rIns="0" bIns="0" rtlCol="0">
            <a:spAutoFit/>
          </a:bodyPr>
          <a:lstStyle/>
          <a:p>
            <a:pPr marL="8227" defTabSz="592348">
              <a:spcBef>
                <a:spcPts val="68"/>
              </a:spcBef>
            </a:pPr>
            <a:r>
              <a:rPr sz="2462" spc="10" dirty="0">
                <a:solidFill>
                  <a:prstClr val="black"/>
                </a:solidFill>
                <a:latin typeface="Arial MT"/>
                <a:cs typeface="Arial MT"/>
              </a:rPr>
              <a:t>•</a:t>
            </a:r>
            <a:endParaRPr sz="2462">
              <a:solidFill>
                <a:prstClr val="black"/>
              </a:solidFill>
              <a:latin typeface="Arial MT"/>
              <a:cs typeface="Arial MT"/>
            </a:endParaRPr>
          </a:p>
        </p:txBody>
      </p:sp>
      <p:sp>
        <p:nvSpPr>
          <p:cNvPr id="4" name="object 4"/>
          <p:cNvSpPr txBox="1"/>
          <p:nvPr/>
        </p:nvSpPr>
        <p:spPr>
          <a:xfrm>
            <a:off x="2252985" y="3132305"/>
            <a:ext cx="5899501" cy="444485"/>
          </a:xfrm>
          <a:prstGeom prst="rect">
            <a:avLst/>
          </a:prstGeom>
        </p:spPr>
        <p:txBody>
          <a:bodyPr vert="horz" wrap="square" lIns="0" tIns="26737" rIns="0" bIns="0" rtlCol="0">
            <a:spAutoFit/>
          </a:bodyPr>
          <a:lstStyle/>
          <a:p>
            <a:pPr marL="8227" marR="3291" defTabSz="592348">
              <a:lnSpc>
                <a:spcPts val="1620"/>
              </a:lnSpc>
              <a:spcBef>
                <a:spcPts val="211"/>
              </a:spcBef>
            </a:pPr>
            <a:r>
              <a:rPr sz="2000" spc="-94" dirty="0">
                <a:solidFill>
                  <a:prstClr val="black"/>
                </a:solidFill>
                <a:latin typeface="Arial MT"/>
                <a:cs typeface="Arial MT"/>
              </a:rPr>
              <a:t>Assume</a:t>
            </a:r>
            <a:r>
              <a:rPr sz="2000" spc="3" dirty="0">
                <a:solidFill>
                  <a:prstClr val="black"/>
                </a:solidFill>
                <a:latin typeface="Arial MT"/>
                <a:cs typeface="Arial MT"/>
              </a:rPr>
              <a:t> </a:t>
            </a:r>
            <a:r>
              <a:rPr sz="2000" spc="-178" dirty="0">
                <a:solidFill>
                  <a:prstClr val="black"/>
                </a:solidFill>
                <a:latin typeface="Arial MT"/>
                <a:cs typeface="Arial MT"/>
              </a:rPr>
              <a:t>a</a:t>
            </a:r>
            <a:r>
              <a:rPr sz="2000" spc="6" dirty="0">
                <a:solidFill>
                  <a:prstClr val="black"/>
                </a:solidFill>
                <a:latin typeface="Arial MT"/>
                <a:cs typeface="Arial MT"/>
              </a:rPr>
              <a:t> </a:t>
            </a:r>
            <a:r>
              <a:rPr sz="2000" spc="-45" dirty="0">
                <a:solidFill>
                  <a:prstClr val="black"/>
                </a:solidFill>
                <a:latin typeface="Arial MT"/>
                <a:cs typeface="Arial MT"/>
              </a:rPr>
              <a:t>hypothetical</a:t>
            </a:r>
            <a:r>
              <a:rPr sz="2000" spc="3" dirty="0">
                <a:solidFill>
                  <a:prstClr val="black"/>
                </a:solidFill>
                <a:latin typeface="Arial MT"/>
                <a:cs typeface="Arial MT"/>
              </a:rPr>
              <a:t> </a:t>
            </a:r>
            <a:r>
              <a:rPr sz="2000" spc="-10" dirty="0">
                <a:solidFill>
                  <a:prstClr val="black"/>
                </a:solidFill>
                <a:latin typeface="Arial MT"/>
                <a:cs typeface="Arial MT"/>
              </a:rPr>
              <a:t>1D</a:t>
            </a:r>
            <a:r>
              <a:rPr sz="2000" spc="6" dirty="0">
                <a:solidFill>
                  <a:prstClr val="black"/>
                </a:solidFill>
                <a:latin typeface="Arial MT"/>
                <a:cs typeface="Arial MT"/>
              </a:rPr>
              <a:t> </a:t>
            </a:r>
            <a:r>
              <a:rPr sz="2000" spc="-36" dirty="0">
                <a:solidFill>
                  <a:prstClr val="black"/>
                </a:solidFill>
                <a:latin typeface="Arial MT"/>
                <a:cs typeface="Arial MT"/>
              </a:rPr>
              <a:t>grid</a:t>
            </a:r>
            <a:r>
              <a:rPr sz="2000" spc="3" dirty="0">
                <a:solidFill>
                  <a:prstClr val="black"/>
                </a:solidFill>
                <a:latin typeface="Arial MT"/>
                <a:cs typeface="Arial MT"/>
              </a:rPr>
              <a:t> </a:t>
            </a:r>
            <a:r>
              <a:rPr sz="2000" spc="-104" dirty="0">
                <a:solidFill>
                  <a:prstClr val="black"/>
                </a:solidFill>
                <a:latin typeface="Arial MT"/>
                <a:cs typeface="Arial MT"/>
              </a:rPr>
              <a:t>and</a:t>
            </a:r>
            <a:r>
              <a:rPr sz="2000" spc="6" dirty="0">
                <a:solidFill>
                  <a:prstClr val="black"/>
                </a:solidFill>
                <a:latin typeface="Arial MT"/>
                <a:cs typeface="Arial MT"/>
              </a:rPr>
              <a:t> </a:t>
            </a:r>
            <a:r>
              <a:rPr sz="2000" spc="-10" dirty="0">
                <a:solidFill>
                  <a:prstClr val="black"/>
                </a:solidFill>
                <a:latin typeface="Arial MT"/>
                <a:cs typeface="Arial MT"/>
              </a:rPr>
              <a:t>1D</a:t>
            </a:r>
            <a:r>
              <a:rPr sz="2000" spc="3" dirty="0">
                <a:solidFill>
                  <a:prstClr val="black"/>
                </a:solidFill>
                <a:latin typeface="Arial MT"/>
                <a:cs typeface="Arial MT"/>
              </a:rPr>
              <a:t> </a:t>
            </a:r>
            <a:r>
              <a:rPr sz="2000" spc="-36" dirty="0">
                <a:solidFill>
                  <a:prstClr val="black"/>
                </a:solidFill>
                <a:latin typeface="Arial MT"/>
                <a:cs typeface="Arial MT"/>
              </a:rPr>
              <a:t>block</a:t>
            </a:r>
            <a:r>
              <a:rPr sz="2000" spc="6" dirty="0">
                <a:solidFill>
                  <a:prstClr val="black"/>
                </a:solidFill>
                <a:latin typeface="Arial MT"/>
                <a:cs typeface="Arial MT"/>
              </a:rPr>
              <a:t> </a:t>
            </a:r>
            <a:r>
              <a:rPr sz="2000" spc="-39" dirty="0">
                <a:solidFill>
                  <a:prstClr val="black"/>
                </a:solidFill>
                <a:latin typeface="Arial MT"/>
                <a:cs typeface="Arial MT"/>
              </a:rPr>
              <a:t>architecture:</a:t>
            </a:r>
            <a:r>
              <a:rPr sz="2000" spc="-143" dirty="0">
                <a:solidFill>
                  <a:prstClr val="black"/>
                </a:solidFill>
                <a:latin typeface="Arial MT"/>
                <a:cs typeface="Arial MT"/>
              </a:rPr>
              <a:t> </a:t>
            </a:r>
            <a:r>
              <a:rPr sz="2000" spc="-74" dirty="0">
                <a:solidFill>
                  <a:prstClr val="black"/>
                </a:solidFill>
                <a:latin typeface="Arial MT"/>
                <a:cs typeface="Arial MT"/>
              </a:rPr>
              <a:t>4</a:t>
            </a:r>
            <a:r>
              <a:rPr sz="2000" spc="6" dirty="0">
                <a:solidFill>
                  <a:prstClr val="black"/>
                </a:solidFill>
                <a:latin typeface="Arial MT"/>
                <a:cs typeface="Arial MT"/>
              </a:rPr>
              <a:t> </a:t>
            </a:r>
            <a:r>
              <a:rPr sz="2000" spc="-62" dirty="0">
                <a:solidFill>
                  <a:prstClr val="black"/>
                </a:solidFill>
                <a:latin typeface="Arial MT"/>
                <a:cs typeface="Arial MT"/>
              </a:rPr>
              <a:t>blocks,</a:t>
            </a:r>
            <a:r>
              <a:rPr sz="2000" spc="-143" dirty="0">
                <a:solidFill>
                  <a:prstClr val="black"/>
                </a:solidFill>
                <a:latin typeface="Arial MT"/>
                <a:cs typeface="Arial MT"/>
              </a:rPr>
              <a:t> </a:t>
            </a:r>
            <a:r>
              <a:rPr sz="2000" spc="-110" dirty="0">
                <a:solidFill>
                  <a:prstClr val="black"/>
                </a:solidFill>
                <a:latin typeface="Arial MT"/>
                <a:cs typeface="Arial MT"/>
              </a:rPr>
              <a:t>each</a:t>
            </a:r>
            <a:r>
              <a:rPr sz="2000" spc="3" dirty="0">
                <a:solidFill>
                  <a:prstClr val="black"/>
                </a:solidFill>
                <a:latin typeface="Arial MT"/>
                <a:cs typeface="Arial MT"/>
              </a:rPr>
              <a:t> with</a:t>
            </a:r>
            <a:r>
              <a:rPr sz="2000" spc="6" dirty="0">
                <a:solidFill>
                  <a:prstClr val="black"/>
                </a:solidFill>
                <a:latin typeface="Arial MT"/>
                <a:cs typeface="Arial MT"/>
              </a:rPr>
              <a:t> </a:t>
            </a:r>
            <a:r>
              <a:rPr sz="2000" spc="-74" dirty="0">
                <a:solidFill>
                  <a:prstClr val="black"/>
                </a:solidFill>
                <a:latin typeface="Arial MT"/>
                <a:cs typeface="Arial MT"/>
              </a:rPr>
              <a:t>8 </a:t>
            </a:r>
            <a:r>
              <a:rPr sz="2000" spc="-385" dirty="0">
                <a:solidFill>
                  <a:prstClr val="black"/>
                </a:solidFill>
                <a:latin typeface="Arial MT"/>
                <a:cs typeface="Arial MT"/>
              </a:rPr>
              <a:t> </a:t>
            </a:r>
            <a:r>
              <a:rPr sz="2000" spc="-65" dirty="0">
                <a:solidFill>
                  <a:prstClr val="black"/>
                </a:solidFill>
                <a:latin typeface="Arial MT"/>
                <a:cs typeface="Arial MT"/>
              </a:rPr>
              <a:t>threads.</a:t>
            </a:r>
            <a:endParaRPr sz="2000" dirty="0">
              <a:solidFill>
                <a:prstClr val="black"/>
              </a:solidFill>
              <a:latin typeface="Arial MT"/>
              <a:cs typeface="Arial MT"/>
            </a:endParaRPr>
          </a:p>
        </p:txBody>
      </p:sp>
      <p:sp>
        <p:nvSpPr>
          <p:cNvPr id="5" name="object 5"/>
          <p:cNvSpPr txBox="1"/>
          <p:nvPr/>
        </p:nvSpPr>
        <p:spPr>
          <a:xfrm>
            <a:off x="1882775" y="3873160"/>
            <a:ext cx="127517" cy="387609"/>
          </a:xfrm>
          <a:prstGeom prst="rect">
            <a:avLst/>
          </a:prstGeom>
        </p:spPr>
        <p:txBody>
          <a:bodyPr vert="horz" wrap="square" lIns="0" tIns="8638" rIns="0" bIns="0" rtlCol="0">
            <a:spAutoFit/>
          </a:bodyPr>
          <a:lstStyle/>
          <a:p>
            <a:pPr marL="8227" defTabSz="592348">
              <a:spcBef>
                <a:spcPts val="68"/>
              </a:spcBef>
            </a:pPr>
            <a:r>
              <a:rPr sz="2462" spc="10" dirty="0">
                <a:solidFill>
                  <a:prstClr val="black"/>
                </a:solidFill>
                <a:latin typeface="Arial MT"/>
                <a:cs typeface="Arial MT"/>
              </a:rPr>
              <a:t>•</a:t>
            </a:r>
            <a:endParaRPr sz="2462">
              <a:solidFill>
                <a:prstClr val="black"/>
              </a:solidFill>
              <a:latin typeface="Arial MT"/>
              <a:cs typeface="Arial MT"/>
            </a:endParaRPr>
          </a:p>
        </p:txBody>
      </p:sp>
      <p:sp>
        <p:nvSpPr>
          <p:cNvPr id="6" name="object 6"/>
          <p:cNvSpPr txBox="1"/>
          <p:nvPr/>
        </p:nvSpPr>
        <p:spPr>
          <a:xfrm>
            <a:off x="2252984" y="3954994"/>
            <a:ext cx="2636515" cy="287383"/>
          </a:xfrm>
          <a:prstGeom prst="rect">
            <a:avLst/>
          </a:prstGeom>
        </p:spPr>
        <p:txBody>
          <a:bodyPr vert="horz" wrap="square" lIns="0" tIns="10284" rIns="0" bIns="0" rtlCol="0">
            <a:spAutoFit/>
          </a:bodyPr>
          <a:lstStyle/>
          <a:p>
            <a:pPr marL="8227" defTabSz="592348">
              <a:spcBef>
                <a:spcPts val="81"/>
              </a:spcBef>
            </a:pPr>
            <a:r>
              <a:rPr spc="-217" dirty="0">
                <a:solidFill>
                  <a:prstClr val="black"/>
                </a:solidFill>
                <a:latin typeface="Arial MT"/>
                <a:cs typeface="Arial MT"/>
              </a:rPr>
              <a:t>F</a:t>
            </a:r>
            <a:r>
              <a:rPr dirty="0">
                <a:solidFill>
                  <a:prstClr val="black"/>
                </a:solidFill>
                <a:latin typeface="Arial MT"/>
                <a:cs typeface="Arial MT"/>
              </a:rPr>
              <a:t>o</a:t>
            </a:r>
            <a:r>
              <a:rPr spc="94" dirty="0">
                <a:solidFill>
                  <a:prstClr val="black"/>
                </a:solidFill>
                <a:latin typeface="Arial MT"/>
                <a:cs typeface="Arial MT"/>
              </a:rPr>
              <a:t>r</a:t>
            </a:r>
            <a:r>
              <a:rPr spc="3" dirty="0">
                <a:solidFill>
                  <a:prstClr val="black"/>
                </a:solidFill>
                <a:latin typeface="Arial MT"/>
                <a:cs typeface="Arial MT"/>
              </a:rPr>
              <a:t> </a:t>
            </a:r>
            <a:r>
              <a:rPr spc="-45" dirty="0">
                <a:solidFill>
                  <a:prstClr val="black"/>
                </a:solidFill>
                <a:latin typeface="Arial MT"/>
                <a:cs typeface="Arial MT"/>
              </a:rPr>
              <a:t>G</a:t>
            </a:r>
            <a:r>
              <a:rPr spc="-6" dirty="0">
                <a:solidFill>
                  <a:prstClr val="black"/>
                </a:solidFill>
                <a:latin typeface="Arial MT"/>
                <a:cs typeface="Arial MT"/>
              </a:rPr>
              <a:t>l</a:t>
            </a:r>
            <a:r>
              <a:rPr dirty="0">
                <a:solidFill>
                  <a:prstClr val="black"/>
                </a:solidFill>
                <a:latin typeface="Arial MT"/>
                <a:cs typeface="Arial MT"/>
              </a:rPr>
              <a:t>o</a:t>
            </a:r>
            <a:r>
              <a:rPr spc="-126" dirty="0">
                <a:solidFill>
                  <a:prstClr val="black"/>
                </a:solidFill>
                <a:latin typeface="Arial MT"/>
                <a:cs typeface="Arial MT"/>
              </a:rPr>
              <a:t>b</a:t>
            </a:r>
            <a:r>
              <a:rPr spc="-130" dirty="0">
                <a:solidFill>
                  <a:prstClr val="black"/>
                </a:solidFill>
                <a:latin typeface="Arial MT"/>
                <a:cs typeface="Arial MT"/>
              </a:rPr>
              <a:t>a</a:t>
            </a:r>
            <a:r>
              <a:rPr spc="-3" dirty="0">
                <a:solidFill>
                  <a:prstClr val="black"/>
                </a:solidFill>
                <a:latin typeface="Arial MT"/>
                <a:cs typeface="Arial MT"/>
              </a:rPr>
              <a:t>l</a:t>
            </a:r>
            <a:r>
              <a:rPr spc="-178" dirty="0">
                <a:solidFill>
                  <a:prstClr val="black"/>
                </a:solidFill>
                <a:latin typeface="Arial MT"/>
                <a:cs typeface="Arial MT"/>
              </a:rPr>
              <a:t> </a:t>
            </a:r>
            <a:r>
              <a:rPr spc="10" dirty="0">
                <a:solidFill>
                  <a:prstClr val="black"/>
                </a:solidFill>
                <a:latin typeface="Arial MT"/>
                <a:cs typeface="Arial MT"/>
              </a:rPr>
              <a:t>Th</a:t>
            </a:r>
            <a:r>
              <a:rPr spc="-26" dirty="0">
                <a:solidFill>
                  <a:prstClr val="black"/>
                </a:solidFill>
                <a:latin typeface="Arial MT"/>
                <a:cs typeface="Arial MT"/>
              </a:rPr>
              <a:t>r</a:t>
            </a:r>
            <a:r>
              <a:rPr spc="-143" dirty="0">
                <a:solidFill>
                  <a:prstClr val="black"/>
                </a:solidFill>
                <a:latin typeface="Arial MT"/>
                <a:cs typeface="Arial MT"/>
              </a:rPr>
              <a:t>e</a:t>
            </a:r>
            <a:r>
              <a:rPr spc="-146" dirty="0">
                <a:solidFill>
                  <a:prstClr val="black"/>
                </a:solidFill>
                <a:latin typeface="Arial MT"/>
                <a:cs typeface="Arial MT"/>
              </a:rPr>
              <a:t>a</a:t>
            </a:r>
            <a:r>
              <a:rPr spc="-58" dirty="0">
                <a:solidFill>
                  <a:prstClr val="black"/>
                </a:solidFill>
                <a:latin typeface="Arial MT"/>
                <a:cs typeface="Arial MT"/>
              </a:rPr>
              <a:t>d</a:t>
            </a:r>
            <a:r>
              <a:rPr spc="3" dirty="0">
                <a:solidFill>
                  <a:prstClr val="black"/>
                </a:solidFill>
                <a:latin typeface="Arial MT"/>
                <a:cs typeface="Arial MT"/>
              </a:rPr>
              <a:t> </a:t>
            </a:r>
            <a:r>
              <a:rPr spc="6" dirty="0">
                <a:solidFill>
                  <a:prstClr val="black"/>
                </a:solidFill>
                <a:latin typeface="Arial MT"/>
                <a:cs typeface="Arial MT"/>
              </a:rPr>
              <a:t>ID</a:t>
            </a:r>
            <a:r>
              <a:rPr spc="3" dirty="0">
                <a:solidFill>
                  <a:prstClr val="black"/>
                </a:solidFill>
                <a:latin typeface="Arial MT"/>
                <a:cs typeface="Arial MT"/>
              </a:rPr>
              <a:t> </a:t>
            </a:r>
            <a:r>
              <a:rPr spc="-74" dirty="0">
                <a:solidFill>
                  <a:prstClr val="black"/>
                </a:solidFill>
                <a:latin typeface="Arial MT"/>
                <a:cs typeface="Arial MT"/>
              </a:rPr>
              <a:t>26:</a:t>
            </a:r>
            <a:endParaRPr dirty="0">
              <a:solidFill>
                <a:prstClr val="black"/>
              </a:solidFill>
              <a:latin typeface="Arial MT"/>
              <a:cs typeface="Arial MT"/>
            </a:endParaRPr>
          </a:p>
        </p:txBody>
      </p:sp>
      <p:sp>
        <p:nvSpPr>
          <p:cNvPr id="7" name="object 7"/>
          <p:cNvSpPr txBox="1"/>
          <p:nvPr/>
        </p:nvSpPr>
        <p:spPr>
          <a:xfrm>
            <a:off x="2170716" y="4356952"/>
            <a:ext cx="127517" cy="1316773"/>
          </a:xfrm>
          <a:prstGeom prst="rect">
            <a:avLst/>
          </a:prstGeom>
        </p:spPr>
        <p:txBody>
          <a:bodyPr vert="horz" wrap="square" lIns="0" tIns="8638" rIns="0" bIns="0" rtlCol="0">
            <a:spAutoFit/>
          </a:bodyPr>
          <a:lstStyle/>
          <a:p>
            <a:pPr marL="8227" defTabSz="592348">
              <a:lnSpc>
                <a:spcPts val="2708"/>
              </a:lnSpc>
              <a:spcBef>
                <a:spcPts val="68"/>
              </a:spcBef>
            </a:pPr>
            <a:r>
              <a:rPr sz="2462" spc="10" dirty="0">
                <a:solidFill>
                  <a:prstClr val="black"/>
                </a:solidFill>
                <a:latin typeface="Arial MT"/>
                <a:cs typeface="Arial MT"/>
              </a:rPr>
              <a:t>•</a:t>
            </a:r>
            <a:endParaRPr sz="2462" dirty="0">
              <a:solidFill>
                <a:prstClr val="black"/>
              </a:solidFill>
              <a:latin typeface="Arial MT"/>
              <a:cs typeface="Arial MT"/>
            </a:endParaRPr>
          </a:p>
          <a:p>
            <a:pPr marL="8227" defTabSz="592348">
              <a:lnSpc>
                <a:spcPts val="2429"/>
              </a:lnSpc>
            </a:pPr>
            <a:r>
              <a:rPr sz="2462" spc="10" dirty="0">
                <a:solidFill>
                  <a:prstClr val="black"/>
                </a:solidFill>
                <a:latin typeface="Arial MT"/>
                <a:cs typeface="Arial MT"/>
              </a:rPr>
              <a:t>•</a:t>
            </a:r>
            <a:endParaRPr sz="2462" dirty="0">
              <a:solidFill>
                <a:prstClr val="black"/>
              </a:solidFill>
              <a:latin typeface="Arial MT"/>
              <a:cs typeface="Arial MT"/>
            </a:endParaRPr>
          </a:p>
          <a:p>
            <a:pPr marL="8227" defTabSz="592348">
              <a:lnSpc>
                <a:spcPts val="2429"/>
              </a:lnSpc>
            </a:pPr>
            <a:r>
              <a:rPr sz="2462" spc="10" dirty="0">
                <a:solidFill>
                  <a:prstClr val="black"/>
                </a:solidFill>
                <a:latin typeface="Arial MT"/>
                <a:cs typeface="Arial MT"/>
              </a:rPr>
              <a:t>•</a:t>
            </a:r>
            <a:endParaRPr sz="2462" dirty="0">
              <a:solidFill>
                <a:prstClr val="black"/>
              </a:solidFill>
              <a:latin typeface="Arial MT"/>
              <a:cs typeface="Arial MT"/>
            </a:endParaRPr>
          </a:p>
          <a:p>
            <a:pPr marL="8227" defTabSz="592348">
              <a:lnSpc>
                <a:spcPts val="2708"/>
              </a:lnSpc>
            </a:pPr>
            <a:r>
              <a:rPr sz="2462" spc="10" dirty="0">
                <a:solidFill>
                  <a:prstClr val="black"/>
                </a:solidFill>
                <a:latin typeface="Arial MT"/>
                <a:cs typeface="Arial MT"/>
              </a:rPr>
              <a:t>•</a:t>
            </a:r>
            <a:endParaRPr sz="2462" dirty="0">
              <a:solidFill>
                <a:prstClr val="black"/>
              </a:solidFill>
              <a:latin typeface="Arial MT"/>
              <a:cs typeface="Arial MT"/>
            </a:endParaRPr>
          </a:p>
        </p:txBody>
      </p:sp>
      <p:sp>
        <p:nvSpPr>
          <p:cNvPr id="8" name="object 8"/>
          <p:cNvSpPr txBox="1"/>
          <p:nvPr/>
        </p:nvSpPr>
        <p:spPr>
          <a:xfrm>
            <a:off x="2540926" y="4174751"/>
            <a:ext cx="5284953" cy="1784202"/>
          </a:xfrm>
          <a:prstGeom prst="rect">
            <a:avLst/>
          </a:prstGeom>
        </p:spPr>
        <p:txBody>
          <a:bodyPr vert="horz" wrap="square" lIns="0" tIns="103247" rIns="0" bIns="0" rtlCol="0">
            <a:spAutoFit/>
          </a:bodyPr>
          <a:lstStyle/>
          <a:p>
            <a:pPr marL="8227" defTabSz="592348">
              <a:spcBef>
                <a:spcPts val="813"/>
              </a:spcBef>
            </a:pPr>
            <a:r>
              <a:rPr spc="-29" dirty="0">
                <a:solidFill>
                  <a:prstClr val="black"/>
                </a:solidFill>
                <a:latin typeface="Arial MT"/>
                <a:cs typeface="Arial MT"/>
              </a:rPr>
              <a:t>gridDim.x</a:t>
            </a:r>
            <a:r>
              <a:rPr spc="-3" dirty="0">
                <a:solidFill>
                  <a:prstClr val="black"/>
                </a:solidFill>
                <a:latin typeface="Arial MT"/>
                <a:cs typeface="Arial MT"/>
              </a:rPr>
              <a:t> </a:t>
            </a:r>
            <a:r>
              <a:rPr spc="10" dirty="0">
                <a:solidFill>
                  <a:prstClr val="black"/>
                </a:solidFill>
                <a:latin typeface="Arial MT"/>
                <a:cs typeface="Arial MT"/>
              </a:rPr>
              <a:t>=</a:t>
            </a:r>
            <a:r>
              <a:rPr spc="-3" dirty="0">
                <a:solidFill>
                  <a:prstClr val="black"/>
                </a:solidFill>
                <a:latin typeface="Arial MT"/>
                <a:cs typeface="Arial MT"/>
              </a:rPr>
              <a:t> </a:t>
            </a:r>
            <a:r>
              <a:rPr spc="-74" dirty="0">
                <a:solidFill>
                  <a:prstClr val="black"/>
                </a:solidFill>
                <a:latin typeface="Arial MT"/>
                <a:cs typeface="Arial MT"/>
              </a:rPr>
              <a:t>4</a:t>
            </a:r>
            <a:r>
              <a:rPr spc="-3" dirty="0">
                <a:solidFill>
                  <a:prstClr val="black"/>
                </a:solidFill>
                <a:latin typeface="Arial MT"/>
                <a:cs typeface="Arial MT"/>
              </a:rPr>
              <a:t> </a:t>
            </a:r>
            <a:r>
              <a:rPr spc="6" dirty="0">
                <a:solidFill>
                  <a:prstClr val="black"/>
                </a:solidFill>
                <a:latin typeface="Arial MT"/>
                <a:cs typeface="Arial MT"/>
              </a:rPr>
              <a:t>x</a:t>
            </a:r>
            <a:r>
              <a:rPr dirty="0">
                <a:solidFill>
                  <a:prstClr val="black"/>
                </a:solidFill>
                <a:latin typeface="Arial MT"/>
                <a:cs typeface="Arial MT"/>
              </a:rPr>
              <a:t> </a:t>
            </a:r>
            <a:r>
              <a:rPr spc="-74" dirty="0">
                <a:solidFill>
                  <a:prstClr val="black"/>
                </a:solidFill>
                <a:latin typeface="Arial MT"/>
                <a:cs typeface="Arial MT"/>
              </a:rPr>
              <a:t>1</a:t>
            </a:r>
            <a:endParaRPr dirty="0">
              <a:solidFill>
                <a:prstClr val="black"/>
              </a:solidFill>
              <a:latin typeface="Arial MT"/>
              <a:cs typeface="Arial MT"/>
            </a:endParaRPr>
          </a:p>
          <a:p>
            <a:pPr marL="8227" defTabSz="592348">
              <a:spcBef>
                <a:spcPts val="751"/>
              </a:spcBef>
            </a:pPr>
            <a:r>
              <a:rPr spc="-29" dirty="0">
                <a:solidFill>
                  <a:prstClr val="black"/>
                </a:solidFill>
                <a:latin typeface="Arial MT"/>
                <a:cs typeface="Arial MT"/>
              </a:rPr>
              <a:t>blockDim.x</a:t>
            </a:r>
            <a:r>
              <a:rPr spc="-3" dirty="0">
                <a:solidFill>
                  <a:prstClr val="black"/>
                </a:solidFill>
                <a:latin typeface="Arial MT"/>
                <a:cs typeface="Arial MT"/>
              </a:rPr>
              <a:t> </a:t>
            </a:r>
            <a:r>
              <a:rPr spc="10" dirty="0">
                <a:solidFill>
                  <a:prstClr val="black"/>
                </a:solidFill>
                <a:latin typeface="Arial MT"/>
                <a:cs typeface="Arial MT"/>
              </a:rPr>
              <a:t>=</a:t>
            </a:r>
            <a:r>
              <a:rPr spc="-3" dirty="0">
                <a:solidFill>
                  <a:prstClr val="black"/>
                </a:solidFill>
                <a:latin typeface="Arial MT"/>
                <a:cs typeface="Arial MT"/>
              </a:rPr>
              <a:t> </a:t>
            </a:r>
            <a:r>
              <a:rPr spc="-74" dirty="0">
                <a:solidFill>
                  <a:prstClr val="black"/>
                </a:solidFill>
                <a:latin typeface="Arial MT"/>
                <a:cs typeface="Arial MT"/>
              </a:rPr>
              <a:t>8</a:t>
            </a:r>
            <a:r>
              <a:rPr spc="-3" dirty="0">
                <a:solidFill>
                  <a:prstClr val="black"/>
                </a:solidFill>
                <a:latin typeface="Arial MT"/>
                <a:cs typeface="Arial MT"/>
              </a:rPr>
              <a:t> </a:t>
            </a:r>
            <a:r>
              <a:rPr spc="6" dirty="0">
                <a:solidFill>
                  <a:prstClr val="black"/>
                </a:solidFill>
                <a:latin typeface="Arial MT"/>
                <a:cs typeface="Arial MT"/>
              </a:rPr>
              <a:t>x</a:t>
            </a:r>
            <a:r>
              <a:rPr spc="-3" dirty="0">
                <a:solidFill>
                  <a:prstClr val="black"/>
                </a:solidFill>
                <a:latin typeface="Arial MT"/>
                <a:cs typeface="Arial MT"/>
              </a:rPr>
              <a:t> </a:t>
            </a:r>
            <a:r>
              <a:rPr spc="-74" dirty="0">
                <a:solidFill>
                  <a:prstClr val="black"/>
                </a:solidFill>
                <a:latin typeface="Arial MT"/>
                <a:cs typeface="Arial MT"/>
              </a:rPr>
              <a:t>1</a:t>
            </a:r>
            <a:endParaRPr dirty="0">
              <a:solidFill>
                <a:prstClr val="black"/>
              </a:solidFill>
              <a:latin typeface="Arial MT"/>
              <a:cs typeface="Arial MT"/>
            </a:endParaRPr>
          </a:p>
          <a:p>
            <a:pPr marL="8227" defTabSz="592348">
              <a:spcBef>
                <a:spcPts val="687"/>
              </a:spcBef>
            </a:pPr>
            <a:r>
              <a:rPr spc="-52" dirty="0">
                <a:solidFill>
                  <a:prstClr val="black"/>
                </a:solidFill>
                <a:latin typeface="Arial MT"/>
                <a:cs typeface="Arial MT"/>
              </a:rPr>
              <a:t>Global</a:t>
            </a:r>
            <a:r>
              <a:rPr spc="-178" dirty="0">
                <a:solidFill>
                  <a:prstClr val="black"/>
                </a:solidFill>
                <a:latin typeface="Arial MT"/>
                <a:cs typeface="Arial MT"/>
              </a:rPr>
              <a:t> </a:t>
            </a:r>
            <a:r>
              <a:rPr spc="-58" dirty="0">
                <a:solidFill>
                  <a:prstClr val="black"/>
                </a:solidFill>
                <a:latin typeface="Arial MT"/>
                <a:cs typeface="Arial MT"/>
              </a:rPr>
              <a:t>Thread</a:t>
            </a:r>
            <a:r>
              <a:rPr spc="6" dirty="0">
                <a:solidFill>
                  <a:prstClr val="black"/>
                </a:solidFill>
                <a:latin typeface="Arial MT"/>
                <a:cs typeface="Arial MT"/>
              </a:rPr>
              <a:t> ID</a:t>
            </a:r>
            <a:r>
              <a:rPr spc="3" dirty="0">
                <a:solidFill>
                  <a:prstClr val="black"/>
                </a:solidFill>
                <a:latin typeface="Arial MT"/>
                <a:cs typeface="Arial MT"/>
              </a:rPr>
              <a:t> </a:t>
            </a:r>
            <a:r>
              <a:rPr spc="10" dirty="0">
                <a:solidFill>
                  <a:prstClr val="black"/>
                </a:solidFill>
                <a:latin typeface="Arial MT"/>
                <a:cs typeface="Arial MT"/>
              </a:rPr>
              <a:t>=</a:t>
            </a:r>
            <a:r>
              <a:rPr spc="6" dirty="0">
                <a:solidFill>
                  <a:prstClr val="black"/>
                </a:solidFill>
                <a:latin typeface="Arial MT"/>
                <a:cs typeface="Arial MT"/>
              </a:rPr>
              <a:t> </a:t>
            </a:r>
            <a:r>
              <a:rPr spc="-36" dirty="0">
                <a:solidFill>
                  <a:prstClr val="black"/>
                </a:solidFill>
                <a:latin typeface="Arial MT"/>
                <a:cs typeface="Arial MT"/>
              </a:rPr>
              <a:t>blockIdx.x</a:t>
            </a:r>
            <a:r>
              <a:rPr spc="6" dirty="0">
                <a:solidFill>
                  <a:prstClr val="black"/>
                </a:solidFill>
                <a:latin typeface="Arial MT"/>
                <a:cs typeface="Arial MT"/>
              </a:rPr>
              <a:t> </a:t>
            </a:r>
            <a:r>
              <a:rPr spc="45" dirty="0">
                <a:solidFill>
                  <a:prstClr val="black"/>
                </a:solidFill>
                <a:latin typeface="Arial MT"/>
                <a:cs typeface="Arial MT"/>
              </a:rPr>
              <a:t>*</a:t>
            </a:r>
            <a:r>
              <a:rPr spc="6" dirty="0">
                <a:solidFill>
                  <a:prstClr val="black"/>
                </a:solidFill>
                <a:latin typeface="Arial MT"/>
                <a:cs typeface="Arial MT"/>
              </a:rPr>
              <a:t> </a:t>
            </a:r>
            <a:r>
              <a:rPr spc="-29" dirty="0">
                <a:solidFill>
                  <a:prstClr val="black"/>
                </a:solidFill>
                <a:latin typeface="Arial MT"/>
                <a:cs typeface="Arial MT"/>
              </a:rPr>
              <a:t>blockDim.x</a:t>
            </a:r>
            <a:r>
              <a:rPr spc="3" dirty="0">
                <a:solidFill>
                  <a:prstClr val="black"/>
                </a:solidFill>
                <a:latin typeface="Arial MT"/>
                <a:cs typeface="Arial MT"/>
              </a:rPr>
              <a:t> </a:t>
            </a:r>
            <a:r>
              <a:rPr spc="10" dirty="0">
                <a:solidFill>
                  <a:prstClr val="black"/>
                </a:solidFill>
                <a:latin typeface="Arial MT"/>
                <a:cs typeface="Arial MT"/>
              </a:rPr>
              <a:t>+</a:t>
            </a:r>
            <a:r>
              <a:rPr spc="6" dirty="0">
                <a:solidFill>
                  <a:prstClr val="black"/>
                </a:solidFill>
                <a:latin typeface="Arial MT"/>
                <a:cs typeface="Arial MT"/>
              </a:rPr>
              <a:t> </a:t>
            </a:r>
            <a:r>
              <a:rPr spc="-39" dirty="0">
                <a:solidFill>
                  <a:prstClr val="black"/>
                </a:solidFill>
                <a:latin typeface="Arial MT"/>
                <a:cs typeface="Arial MT"/>
              </a:rPr>
              <a:t>threadIdx.x</a:t>
            </a:r>
            <a:endParaRPr dirty="0">
              <a:solidFill>
                <a:prstClr val="black"/>
              </a:solidFill>
              <a:latin typeface="Arial MT"/>
              <a:cs typeface="Arial MT"/>
            </a:endParaRPr>
          </a:p>
          <a:p>
            <a:pPr marL="8227" defTabSz="592348">
              <a:spcBef>
                <a:spcPts val="751"/>
              </a:spcBef>
            </a:pPr>
            <a:r>
              <a:rPr spc="10" dirty="0">
                <a:solidFill>
                  <a:prstClr val="black"/>
                </a:solidFill>
                <a:latin typeface="Arial MT"/>
                <a:cs typeface="Arial MT"/>
              </a:rPr>
              <a:t>=</a:t>
            </a:r>
            <a:r>
              <a:rPr spc="-3" dirty="0">
                <a:solidFill>
                  <a:prstClr val="black"/>
                </a:solidFill>
                <a:latin typeface="Arial MT"/>
                <a:cs typeface="Arial MT"/>
              </a:rPr>
              <a:t> </a:t>
            </a:r>
            <a:r>
              <a:rPr spc="-74" dirty="0">
                <a:solidFill>
                  <a:prstClr val="black"/>
                </a:solidFill>
                <a:latin typeface="Arial MT"/>
                <a:cs typeface="Arial MT"/>
              </a:rPr>
              <a:t>3</a:t>
            </a:r>
            <a:r>
              <a:rPr spc="-3" dirty="0">
                <a:solidFill>
                  <a:prstClr val="black"/>
                </a:solidFill>
                <a:latin typeface="Arial MT"/>
                <a:cs typeface="Arial MT"/>
              </a:rPr>
              <a:t> </a:t>
            </a:r>
            <a:r>
              <a:rPr spc="6" dirty="0">
                <a:solidFill>
                  <a:prstClr val="black"/>
                </a:solidFill>
                <a:latin typeface="Arial MT"/>
                <a:cs typeface="Arial MT"/>
              </a:rPr>
              <a:t>x</a:t>
            </a:r>
            <a:r>
              <a:rPr spc="-3" dirty="0">
                <a:solidFill>
                  <a:prstClr val="black"/>
                </a:solidFill>
                <a:latin typeface="Arial MT"/>
                <a:cs typeface="Arial MT"/>
              </a:rPr>
              <a:t> </a:t>
            </a:r>
            <a:r>
              <a:rPr spc="-74" dirty="0">
                <a:solidFill>
                  <a:prstClr val="black"/>
                </a:solidFill>
                <a:latin typeface="Arial MT"/>
                <a:cs typeface="Arial MT"/>
              </a:rPr>
              <a:t>8</a:t>
            </a:r>
            <a:r>
              <a:rPr spc="-3" dirty="0">
                <a:solidFill>
                  <a:prstClr val="black"/>
                </a:solidFill>
                <a:latin typeface="Arial MT"/>
                <a:cs typeface="Arial MT"/>
              </a:rPr>
              <a:t> </a:t>
            </a:r>
            <a:r>
              <a:rPr spc="10" dirty="0">
                <a:solidFill>
                  <a:prstClr val="black"/>
                </a:solidFill>
                <a:latin typeface="Arial MT"/>
                <a:cs typeface="Arial MT"/>
              </a:rPr>
              <a:t>+</a:t>
            </a:r>
            <a:r>
              <a:rPr spc="-3" dirty="0">
                <a:solidFill>
                  <a:prstClr val="black"/>
                </a:solidFill>
                <a:latin typeface="Arial MT"/>
                <a:cs typeface="Arial MT"/>
              </a:rPr>
              <a:t> </a:t>
            </a:r>
            <a:r>
              <a:rPr spc="-74" dirty="0">
                <a:solidFill>
                  <a:prstClr val="black"/>
                </a:solidFill>
                <a:latin typeface="Arial MT"/>
                <a:cs typeface="Arial MT"/>
              </a:rPr>
              <a:t>2</a:t>
            </a:r>
            <a:r>
              <a:rPr dirty="0">
                <a:solidFill>
                  <a:prstClr val="black"/>
                </a:solidFill>
                <a:latin typeface="Arial MT"/>
                <a:cs typeface="Arial MT"/>
              </a:rPr>
              <a:t> </a:t>
            </a:r>
            <a:r>
              <a:rPr spc="10" dirty="0">
                <a:solidFill>
                  <a:prstClr val="black"/>
                </a:solidFill>
                <a:latin typeface="Arial MT"/>
                <a:cs typeface="Arial MT"/>
              </a:rPr>
              <a:t>=</a:t>
            </a:r>
            <a:r>
              <a:rPr spc="-3" dirty="0">
                <a:solidFill>
                  <a:prstClr val="black"/>
                </a:solidFill>
                <a:latin typeface="Arial MT"/>
                <a:cs typeface="Arial MT"/>
              </a:rPr>
              <a:t> </a:t>
            </a:r>
            <a:r>
              <a:rPr spc="-74" dirty="0">
                <a:solidFill>
                  <a:prstClr val="black"/>
                </a:solidFill>
                <a:latin typeface="Arial MT"/>
                <a:cs typeface="Arial MT"/>
              </a:rPr>
              <a:t>26</a:t>
            </a:r>
            <a:endParaRPr dirty="0">
              <a:solidFill>
                <a:prstClr val="black"/>
              </a:solidFill>
              <a:latin typeface="Arial MT"/>
              <a:cs typeface="Arial MT"/>
            </a:endParaRPr>
          </a:p>
        </p:txBody>
      </p:sp>
      <p:sp>
        <p:nvSpPr>
          <p:cNvPr id="9" name="object 9"/>
          <p:cNvSpPr txBox="1"/>
          <p:nvPr/>
        </p:nvSpPr>
        <p:spPr>
          <a:xfrm>
            <a:off x="2188458" y="1324529"/>
            <a:ext cx="698463" cy="187715"/>
          </a:xfrm>
          <a:prstGeom prst="rect">
            <a:avLst/>
          </a:prstGeom>
        </p:spPr>
        <p:txBody>
          <a:bodyPr vert="horz" wrap="square" lIns="0" tIns="8227" rIns="0" bIns="0" rtlCol="0">
            <a:spAutoFit/>
          </a:bodyPr>
          <a:lstStyle/>
          <a:p>
            <a:pPr marL="8227" defTabSz="592348">
              <a:spcBef>
                <a:spcPts val="65"/>
              </a:spcBef>
            </a:pPr>
            <a:r>
              <a:rPr sz="1166" spc="-39" dirty="0">
                <a:solidFill>
                  <a:prstClr val="black"/>
                </a:solidFill>
                <a:latin typeface="Arial MT"/>
                <a:cs typeface="Arial MT"/>
              </a:rPr>
              <a:t>threadIdx.x</a:t>
            </a:r>
            <a:endParaRPr sz="1166">
              <a:solidFill>
                <a:prstClr val="black"/>
              </a:solidFill>
              <a:latin typeface="Arial MT"/>
              <a:cs typeface="Arial MT"/>
            </a:endParaRPr>
          </a:p>
        </p:txBody>
      </p:sp>
      <p:sp>
        <p:nvSpPr>
          <p:cNvPr id="10" name="object 10"/>
          <p:cNvSpPr txBox="1"/>
          <p:nvPr/>
        </p:nvSpPr>
        <p:spPr>
          <a:xfrm>
            <a:off x="3836661" y="1324529"/>
            <a:ext cx="698463" cy="187715"/>
          </a:xfrm>
          <a:prstGeom prst="rect">
            <a:avLst/>
          </a:prstGeom>
        </p:spPr>
        <p:txBody>
          <a:bodyPr vert="horz" wrap="square" lIns="0" tIns="8227" rIns="0" bIns="0" rtlCol="0">
            <a:spAutoFit/>
          </a:bodyPr>
          <a:lstStyle/>
          <a:p>
            <a:pPr marL="8227" defTabSz="592348">
              <a:spcBef>
                <a:spcPts val="65"/>
              </a:spcBef>
            </a:pPr>
            <a:r>
              <a:rPr sz="1166" spc="-39" dirty="0">
                <a:solidFill>
                  <a:prstClr val="black"/>
                </a:solidFill>
                <a:latin typeface="Arial MT"/>
                <a:cs typeface="Arial MT"/>
              </a:rPr>
              <a:t>threadIdx.x</a:t>
            </a:r>
            <a:endParaRPr sz="1166">
              <a:solidFill>
                <a:prstClr val="black"/>
              </a:solidFill>
              <a:latin typeface="Arial MT"/>
              <a:cs typeface="Arial MT"/>
            </a:endParaRPr>
          </a:p>
        </p:txBody>
      </p:sp>
      <p:sp>
        <p:nvSpPr>
          <p:cNvPr id="11" name="object 11"/>
          <p:cNvSpPr txBox="1"/>
          <p:nvPr/>
        </p:nvSpPr>
        <p:spPr>
          <a:xfrm>
            <a:off x="5482038" y="1324529"/>
            <a:ext cx="698463" cy="187715"/>
          </a:xfrm>
          <a:prstGeom prst="rect">
            <a:avLst/>
          </a:prstGeom>
        </p:spPr>
        <p:txBody>
          <a:bodyPr vert="horz" wrap="square" lIns="0" tIns="8227" rIns="0" bIns="0" rtlCol="0">
            <a:spAutoFit/>
          </a:bodyPr>
          <a:lstStyle/>
          <a:p>
            <a:pPr marL="8227" defTabSz="592348">
              <a:spcBef>
                <a:spcPts val="65"/>
              </a:spcBef>
            </a:pPr>
            <a:r>
              <a:rPr sz="1166" spc="-39" dirty="0">
                <a:solidFill>
                  <a:prstClr val="black"/>
                </a:solidFill>
                <a:latin typeface="Arial MT"/>
                <a:cs typeface="Arial MT"/>
              </a:rPr>
              <a:t>threadIdx.x</a:t>
            </a:r>
            <a:endParaRPr sz="1166">
              <a:solidFill>
                <a:prstClr val="black"/>
              </a:solidFill>
              <a:latin typeface="Arial MT"/>
              <a:cs typeface="Arial MT"/>
            </a:endParaRPr>
          </a:p>
        </p:txBody>
      </p:sp>
      <p:sp>
        <p:nvSpPr>
          <p:cNvPr id="12" name="object 12"/>
          <p:cNvSpPr txBox="1"/>
          <p:nvPr/>
        </p:nvSpPr>
        <p:spPr>
          <a:xfrm>
            <a:off x="7127416" y="1324529"/>
            <a:ext cx="698463" cy="187715"/>
          </a:xfrm>
          <a:prstGeom prst="rect">
            <a:avLst/>
          </a:prstGeom>
        </p:spPr>
        <p:txBody>
          <a:bodyPr vert="horz" wrap="square" lIns="0" tIns="8227" rIns="0" bIns="0" rtlCol="0">
            <a:spAutoFit/>
          </a:bodyPr>
          <a:lstStyle/>
          <a:p>
            <a:pPr marL="8227" defTabSz="592348">
              <a:spcBef>
                <a:spcPts val="65"/>
              </a:spcBef>
            </a:pPr>
            <a:r>
              <a:rPr sz="1166" spc="-39" dirty="0">
                <a:solidFill>
                  <a:prstClr val="black"/>
                </a:solidFill>
                <a:latin typeface="Arial MT"/>
                <a:cs typeface="Arial MT"/>
              </a:rPr>
              <a:t>threadIdx.x</a:t>
            </a:r>
            <a:endParaRPr sz="1166">
              <a:solidFill>
                <a:prstClr val="black"/>
              </a:solidFill>
              <a:latin typeface="Arial MT"/>
              <a:cs typeface="Arial MT"/>
            </a:endParaRPr>
          </a:p>
        </p:txBody>
      </p:sp>
      <p:graphicFrame>
        <p:nvGraphicFramePr>
          <p:cNvPr id="13" name="object 13"/>
          <p:cNvGraphicFramePr>
            <a:graphicFrameLocks noGrp="1"/>
          </p:cNvGraphicFramePr>
          <p:nvPr/>
        </p:nvGraphicFramePr>
        <p:xfrm>
          <a:off x="1710011" y="1637151"/>
          <a:ext cx="6581505" cy="1129917"/>
        </p:xfrm>
        <a:graphic>
          <a:graphicData uri="http://schemas.openxmlformats.org/drawingml/2006/table">
            <a:tbl>
              <a:tblPr firstRow="1" bandRow="1">
                <a:tableStyleId>{2D5ABB26-0587-4C30-8999-92F81FD0307C}</a:tableStyleId>
              </a:tblPr>
              <a:tblGrid>
                <a:gridCol w="205672">
                  <a:extLst>
                    <a:ext uri="{9D8B030D-6E8A-4147-A177-3AD203B41FA5}">
                      <a16:colId xmlns:a16="http://schemas.microsoft.com/office/drawing/2014/main" val="20000"/>
                    </a:ext>
                  </a:extLst>
                </a:gridCol>
                <a:gridCol w="205672">
                  <a:extLst>
                    <a:ext uri="{9D8B030D-6E8A-4147-A177-3AD203B41FA5}">
                      <a16:colId xmlns:a16="http://schemas.microsoft.com/office/drawing/2014/main" val="20001"/>
                    </a:ext>
                  </a:extLst>
                </a:gridCol>
                <a:gridCol w="205672">
                  <a:extLst>
                    <a:ext uri="{9D8B030D-6E8A-4147-A177-3AD203B41FA5}">
                      <a16:colId xmlns:a16="http://schemas.microsoft.com/office/drawing/2014/main" val="20002"/>
                    </a:ext>
                  </a:extLst>
                </a:gridCol>
                <a:gridCol w="205672">
                  <a:extLst>
                    <a:ext uri="{9D8B030D-6E8A-4147-A177-3AD203B41FA5}">
                      <a16:colId xmlns:a16="http://schemas.microsoft.com/office/drawing/2014/main" val="20003"/>
                    </a:ext>
                  </a:extLst>
                </a:gridCol>
                <a:gridCol w="205672">
                  <a:extLst>
                    <a:ext uri="{9D8B030D-6E8A-4147-A177-3AD203B41FA5}">
                      <a16:colId xmlns:a16="http://schemas.microsoft.com/office/drawing/2014/main" val="20004"/>
                    </a:ext>
                  </a:extLst>
                </a:gridCol>
                <a:gridCol w="205672">
                  <a:extLst>
                    <a:ext uri="{9D8B030D-6E8A-4147-A177-3AD203B41FA5}">
                      <a16:colId xmlns:a16="http://schemas.microsoft.com/office/drawing/2014/main" val="20005"/>
                    </a:ext>
                  </a:extLst>
                </a:gridCol>
                <a:gridCol w="205672">
                  <a:extLst>
                    <a:ext uri="{9D8B030D-6E8A-4147-A177-3AD203B41FA5}">
                      <a16:colId xmlns:a16="http://schemas.microsoft.com/office/drawing/2014/main" val="20006"/>
                    </a:ext>
                  </a:extLst>
                </a:gridCol>
                <a:gridCol w="205672">
                  <a:extLst>
                    <a:ext uri="{9D8B030D-6E8A-4147-A177-3AD203B41FA5}">
                      <a16:colId xmlns:a16="http://schemas.microsoft.com/office/drawing/2014/main" val="20007"/>
                    </a:ext>
                  </a:extLst>
                </a:gridCol>
                <a:gridCol w="205672">
                  <a:extLst>
                    <a:ext uri="{9D8B030D-6E8A-4147-A177-3AD203B41FA5}">
                      <a16:colId xmlns:a16="http://schemas.microsoft.com/office/drawing/2014/main" val="20008"/>
                    </a:ext>
                  </a:extLst>
                </a:gridCol>
                <a:gridCol w="205672">
                  <a:extLst>
                    <a:ext uri="{9D8B030D-6E8A-4147-A177-3AD203B41FA5}">
                      <a16:colId xmlns:a16="http://schemas.microsoft.com/office/drawing/2014/main" val="20009"/>
                    </a:ext>
                  </a:extLst>
                </a:gridCol>
                <a:gridCol w="205672">
                  <a:extLst>
                    <a:ext uri="{9D8B030D-6E8A-4147-A177-3AD203B41FA5}">
                      <a16:colId xmlns:a16="http://schemas.microsoft.com/office/drawing/2014/main" val="20010"/>
                    </a:ext>
                  </a:extLst>
                </a:gridCol>
                <a:gridCol w="205672">
                  <a:extLst>
                    <a:ext uri="{9D8B030D-6E8A-4147-A177-3AD203B41FA5}">
                      <a16:colId xmlns:a16="http://schemas.microsoft.com/office/drawing/2014/main" val="20011"/>
                    </a:ext>
                  </a:extLst>
                </a:gridCol>
                <a:gridCol w="205672">
                  <a:extLst>
                    <a:ext uri="{9D8B030D-6E8A-4147-A177-3AD203B41FA5}">
                      <a16:colId xmlns:a16="http://schemas.microsoft.com/office/drawing/2014/main" val="20012"/>
                    </a:ext>
                  </a:extLst>
                </a:gridCol>
                <a:gridCol w="205672">
                  <a:extLst>
                    <a:ext uri="{9D8B030D-6E8A-4147-A177-3AD203B41FA5}">
                      <a16:colId xmlns:a16="http://schemas.microsoft.com/office/drawing/2014/main" val="20013"/>
                    </a:ext>
                  </a:extLst>
                </a:gridCol>
                <a:gridCol w="205672">
                  <a:extLst>
                    <a:ext uri="{9D8B030D-6E8A-4147-A177-3AD203B41FA5}">
                      <a16:colId xmlns:a16="http://schemas.microsoft.com/office/drawing/2014/main" val="20014"/>
                    </a:ext>
                  </a:extLst>
                </a:gridCol>
                <a:gridCol w="205672">
                  <a:extLst>
                    <a:ext uri="{9D8B030D-6E8A-4147-A177-3AD203B41FA5}">
                      <a16:colId xmlns:a16="http://schemas.microsoft.com/office/drawing/2014/main" val="20015"/>
                    </a:ext>
                  </a:extLst>
                </a:gridCol>
                <a:gridCol w="205672">
                  <a:extLst>
                    <a:ext uri="{9D8B030D-6E8A-4147-A177-3AD203B41FA5}">
                      <a16:colId xmlns:a16="http://schemas.microsoft.com/office/drawing/2014/main" val="20016"/>
                    </a:ext>
                  </a:extLst>
                </a:gridCol>
                <a:gridCol w="205672">
                  <a:extLst>
                    <a:ext uri="{9D8B030D-6E8A-4147-A177-3AD203B41FA5}">
                      <a16:colId xmlns:a16="http://schemas.microsoft.com/office/drawing/2014/main" val="20017"/>
                    </a:ext>
                  </a:extLst>
                </a:gridCol>
                <a:gridCol w="205672">
                  <a:extLst>
                    <a:ext uri="{9D8B030D-6E8A-4147-A177-3AD203B41FA5}">
                      <a16:colId xmlns:a16="http://schemas.microsoft.com/office/drawing/2014/main" val="20018"/>
                    </a:ext>
                  </a:extLst>
                </a:gridCol>
                <a:gridCol w="205672">
                  <a:extLst>
                    <a:ext uri="{9D8B030D-6E8A-4147-A177-3AD203B41FA5}">
                      <a16:colId xmlns:a16="http://schemas.microsoft.com/office/drawing/2014/main" val="20019"/>
                    </a:ext>
                  </a:extLst>
                </a:gridCol>
                <a:gridCol w="205672">
                  <a:extLst>
                    <a:ext uri="{9D8B030D-6E8A-4147-A177-3AD203B41FA5}">
                      <a16:colId xmlns:a16="http://schemas.microsoft.com/office/drawing/2014/main" val="20020"/>
                    </a:ext>
                  </a:extLst>
                </a:gridCol>
                <a:gridCol w="205672">
                  <a:extLst>
                    <a:ext uri="{9D8B030D-6E8A-4147-A177-3AD203B41FA5}">
                      <a16:colId xmlns:a16="http://schemas.microsoft.com/office/drawing/2014/main" val="20021"/>
                    </a:ext>
                  </a:extLst>
                </a:gridCol>
                <a:gridCol w="205672">
                  <a:extLst>
                    <a:ext uri="{9D8B030D-6E8A-4147-A177-3AD203B41FA5}">
                      <a16:colId xmlns:a16="http://schemas.microsoft.com/office/drawing/2014/main" val="20022"/>
                    </a:ext>
                  </a:extLst>
                </a:gridCol>
                <a:gridCol w="205672">
                  <a:extLst>
                    <a:ext uri="{9D8B030D-6E8A-4147-A177-3AD203B41FA5}">
                      <a16:colId xmlns:a16="http://schemas.microsoft.com/office/drawing/2014/main" val="20023"/>
                    </a:ext>
                  </a:extLst>
                </a:gridCol>
                <a:gridCol w="205672">
                  <a:extLst>
                    <a:ext uri="{9D8B030D-6E8A-4147-A177-3AD203B41FA5}">
                      <a16:colId xmlns:a16="http://schemas.microsoft.com/office/drawing/2014/main" val="20024"/>
                    </a:ext>
                  </a:extLst>
                </a:gridCol>
                <a:gridCol w="617017">
                  <a:extLst>
                    <a:ext uri="{9D8B030D-6E8A-4147-A177-3AD203B41FA5}">
                      <a16:colId xmlns:a16="http://schemas.microsoft.com/office/drawing/2014/main" val="20025"/>
                    </a:ext>
                  </a:extLst>
                </a:gridCol>
                <a:gridCol w="205672">
                  <a:extLst>
                    <a:ext uri="{9D8B030D-6E8A-4147-A177-3AD203B41FA5}">
                      <a16:colId xmlns:a16="http://schemas.microsoft.com/office/drawing/2014/main" val="20026"/>
                    </a:ext>
                  </a:extLst>
                </a:gridCol>
                <a:gridCol w="205672">
                  <a:extLst>
                    <a:ext uri="{9D8B030D-6E8A-4147-A177-3AD203B41FA5}">
                      <a16:colId xmlns:a16="http://schemas.microsoft.com/office/drawing/2014/main" val="20027"/>
                    </a:ext>
                  </a:extLst>
                </a:gridCol>
                <a:gridCol w="205672">
                  <a:extLst>
                    <a:ext uri="{9D8B030D-6E8A-4147-A177-3AD203B41FA5}">
                      <a16:colId xmlns:a16="http://schemas.microsoft.com/office/drawing/2014/main" val="20028"/>
                    </a:ext>
                  </a:extLst>
                </a:gridCol>
                <a:gridCol w="205672">
                  <a:extLst>
                    <a:ext uri="{9D8B030D-6E8A-4147-A177-3AD203B41FA5}">
                      <a16:colId xmlns:a16="http://schemas.microsoft.com/office/drawing/2014/main" val="20029"/>
                    </a:ext>
                  </a:extLst>
                </a:gridCol>
              </a:tblGrid>
              <a:tr h="205672">
                <a:tc>
                  <a:txBody>
                    <a:bodyPr/>
                    <a:lstStyle/>
                    <a:p>
                      <a:pPr marR="5715" algn="ctr">
                        <a:lnSpc>
                          <a:spcPct val="100000"/>
                        </a:lnSpc>
                        <a:spcBef>
                          <a:spcPts val="400"/>
                        </a:spcBef>
                      </a:pPr>
                      <a:r>
                        <a:rPr sz="900" dirty="0">
                          <a:latin typeface="Arial MT"/>
                          <a:cs typeface="Arial MT"/>
                        </a:rPr>
                        <a:t>0</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1</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2</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3</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4</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5</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6</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7</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0</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1</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2</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3</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4</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5</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6</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7</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0</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1</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2</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3</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4</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5</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6</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7</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0</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07950">
                        <a:lnSpc>
                          <a:spcPct val="100000"/>
                        </a:lnSpc>
                        <a:spcBef>
                          <a:spcPts val="400"/>
                        </a:spcBef>
                        <a:tabLst>
                          <a:tab pos="424815" algn="l"/>
                          <a:tab pos="742315" algn="l"/>
                        </a:tabLst>
                      </a:pPr>
                      <a:r>
                        <a:rPr sz="900" spc="-80" dirty="0">
                          <a:latin typeface="Arial MT"/>
                          <a:cs typeface="Arial MT"/>
                        </a:rPr>
                        <a:t>1	2	3</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4</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5</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6</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7</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r h="822689">
                <a:tc gridSpan="8">
                  <a:txBody>
                    <a:bodyPr/>
                    <a:lstStyle/>
                    <a:p>
                      <a:pPr>
                        <a:lnSpc>
                          <a:spcPct val="100000"/>
                        </a:lnSpc>
                      </a:pPr>
                      <a:endParaRPr sz="1300">
                        <a:latin typeface="Times New Roman"/>
                        <a:cs typeface="Times New Roman"/>
                      </a:endParaRPr>
                    </a:p>
                    <a:p>
                      <a:pPr marL="605155">
                        <a:lnSpc>
                          <a:spcPct val="100000"/>
                        </a:lnSpc>
                        <a:spcBef>
                          <a:spcPts val="1500"/>
                        </a:spcBef>
                      </a:pPr>
                      <a:r>
                        <a:rPr sz="1200" spc="-55" dirty="0">
                          <a:latin typeface="Arial MT"/>
                          <a:cs typeface="Arial MT"/>
                        </a:rPr>
                        <a:t>blockIdx.x</a:t>
                      </a:r>
                      <a:r>
                        <a:rPr sz="1200" spc="-25" dirty="0">
                          <a:latin typeface="Arial MT"/>
                          <a:cs typeface="Arial MT"/>
                        </a:rPr>
                        <a:t> </a:t>
                      </a:r>
                      <a:r>
                        <a:rPr sz="1200" dirty="0">
                          <a:latin typeface="Arial MT"/>
                          <a:cs typeface="Arial MT"/>
                        </a:rPr>
                        <a:t>=</a:t>
                      </a:r>
                      <a:r>
                        <a:rPr sz="1200" spc="-15" dirty="0">
                          <a:latin typeface="Arial MT"/>
                          <a:cs typeface="Arial MT"/>
                        </a:rPr>
                        <a:t> </a:t>
                      </a:r>
                      <a:r>
                        <a:rPr sz="1200" spc="-105" dirty="0">
                          <a:latin typeface="Arial MT"/>
                          <a:cs typeface="Arial MT"/>
                        </a:rPr>
                        <a:t>0</a:t>
                      </a:r>
                      <a:endParaRPr sz="120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8">
                  <a:txBody>
                    <a:bodyPr/>
                    <a:lstStyle/>
                    <a:p>
                      <a:pPr>
                        <a:lnSpc>
                          <a:spcPct val="100000"/>
                        </a:lnSpc>
                      </a:pPr>
                      <a:endParaRPr sz="1300">
                        <a:latin typeface="Times New Roman"/>
                        <a:cs typeface="Times New Roman"/>
                      </a:endParaRPr>
                    </a:p>
                    <a:p>
                      <a:pPr marL="603250">
                        <a:lnSpc>
                          <a:spcPct val="100000"/>
                        </a:lnSpc>
                        <a:spcBef>
                          <a:spcPts val="1500"/>
                        </a:spcBef>
                      </a:pPr>
                      <a:r>
                        <a:rPr sz="1200" spc="-55" dirty="0">
                          <a:latin typeface="Arial MT"/>
                          <a:cs typeface="Arial MT"/>
                        </a:rPr>
                        <a:t>blockIdx.x</a:t>
                      </a:r>
                      <a:r>
                        <a:rPr sz="1200" spc="-25" dirty="0">
                          <a:latin typeface="Arial MT"/>
                          <a:cs typeface="Arial MT"/>
                        </a:rPr>
                        <a:t> </a:t>
                      </a:r>
                      <a:r>
                        <a:rPr sz="1200" dirty="0">
                          <a:latin typeface="Arial MT"/>
                          <a:cs typeface="Arial MT"/>
                        </a:rPr>
                        <a:t>=</a:t>
                      </a:r>
                      <a:r>
                        <a:rPr sz="1200" spc="-15" dirty="0">
                          <a:latin typeface="Arial MT"/>
                          <a:cs typeface="Arial MT"/>
                        </a:rPr>
                        <a:t> </a:t>
                      </a:r>
                      <a:r>
                        <a:rPr sz="1200" spc="-105" dirty="0">
                          <a:latin typeface="Arial MT"/>
                          <a:cs typeface="Arial MT"/>
                        </a:rPr>
                        <a:t>1</a:t>
                      </a:r>
                      <a:endParaRPr sz="120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8">
                  <a:txBody>
                    <a:bodyPr/>
                    <a:lstStyle/>
                    <a:p>
                      <a:pPr>
                        <a:lnSpc>
                          <a:spcPct val="100000"/>
                        </a:lnSpc>
                      </a:pPr>
                      <a:endParaRPr sz="1300">
                        <a:latin typeface="Times New Roman"/>
                        <a:cs typeface="Times New Roman"/>
                      </a:endParaRPr>
                    </a:p>
                    <a:p>
                      <a:pPr marL="603250">
                        <a:lnSpc>
                          <a:spcPct val="100000"/>
                        </a:lnSpc>
                        <a:spcBef>
                          <a:spcPts val="1500"/>
                        </a:spcBef>
                      </a:pPr>
                      <a:r>
                        <a:rPr sz="1200" spc="-55" dirty="0">
                          <a:latin typeface="Arial MT"/>
                          <a:cs typeface="Arial MT"/>
                        </a:rPr>
                        <a:t>blockIdx.x</a:t>
                      </a:r>
                      <a:r>
                        <a:rPr sz="1200" spc="-25" dirty="0">
                          <a:latin typeface="Arial MT"/>
                          <a:cs typeface="Arial MT"/>
                        </a:rPr>
                        <a:t> </a:t>
                      </a:r>
                      <a:r>
                        <a:rPr sz="1200" dirty="0">
                          <a:latin typeface="Arial MT"/>
                          <a:cs typeface="Arial MT"/>
                        </a:rPr>
                        <a:t>=</a:t>
                      </a:r>
                      <a:r>
                        <a:rPr sz="1200" spc="-15" dirty="0">
                          <a:latin typeface="Arial MT"/>
                          <a:cs typeface="Arial MT"/>
                        </a:rPr>
                        <a:t> </a:t>
                      </a:r>
                      <a:r>
                        <a:rPr sz="1200" spc="-105" dirty="0">
                          <a:latin typeface="Arial MT"/>
                          <a:cs typeface="Arial MT"/>
                        </a:rPr>
                        <a:t>2</a:t>
                      </a:r>
                      <a:endParaRPr sz="120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6">
                  <a:txBody>
                    <a:bodyPr/>
                    <a:lstStyle/>
                    <a:p>
                      <a:pPr>
                        <a:lnSpc>
                          <a:spcPct val="100000"/>
                        </a:lnSpc>
                      </a:pPr>
                      <a:endParaRPr sz="1300">
                        <a:latin typeface="Times New Roman"/>
                        <a:cs typeface="Times New Roman"/>
                      </a:endParaRPr>
                    </a:p>
                    <a:p>
                      <a:pPr marL="603250">
                        <a:lnSpc>
                          <a:spcPct val="100000"/>
                        </a:lnSpc>
                        <a:spcBef>
                          <a:spcPts val="1500"/>
                        </a:spcBef>
                      </a:pPr>
                      <a:r>
                        <a:rPr sz="1200" spc="-55" dirty="0">
                          <a:latin typeface="Arial MT"/>
                          <a:cs typeface="Arial MT"/>
                        </a:rPr>
                        <a:t>blockIdx.x</a:t>
                      </a:r>
                      <a:r>
                        <a:rPr sz="1200" spc="-25" dirty="0">
                          <a:latin typeface="Arial MT"/>
                          <a:cs typeface="Arial MT"/>
                        </a:rPr>
                        <a:t> </a:t>
                      </a:r>
                      <a:r>
                        <a:rPr sz="1200" dirty="0">
                          <a:latin typeface="Arial MT"/>
                          <a:cs typeface="Arial MT"/>
                        </a:rPr>
                        <a:t>=</a:t>
                      </a:r>
                      <a:r>
                        <a:rPr sz="1200" spc="-15" dirty="0">
                          <a:latin typeface="Arial MT"/>
                          <a:cs typeface="Arial MT"/>
                        </a:rPr>
                        <a:t> </a:t>
                      </a:r>
                      <a:r>
                        <a:rPr sz="1200" spc="-105" dirty="0">
                          <a:latin typeface="Arial MT"/>
                          <a:cs typeface="Arial MT"/>
                        </a:rPr>
                        <a:t>3</a:t>
                      </a:r>
                      <a:endParaRPr sz="120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
        <p:nvSpPr>
          <p:cNvPr id="14" name="object 14"/>
          <p:cNvSpPr/>
          <p:nvPr/>
        </p:nvSpPr>
        <p:spPr>
          <a:xfrm>
            <a:off x="7065715" y="1645378"/>
            <a:ext cx="205672" cy="205672"/>
          </a:xfrm>
          <a:custGeom>
            <a:avLst/>
            <a:gdLst/>
            <a:ahLst/>
            <a:cxnLst/>
            <a:rect l="l" t="t" r="r" b="b"/>
            <a:pathLst>
              <a:path w="317500" h="317500">
                <a:moveTo>
                  <a:pt x="0" y="0"/>
                </a:moveTo>
                <a:lnTo>
                  <a:pt x="317500" y="0"/>
                </a:lnTo>
                <a:lnTo>
                  <a:pt x="317500" y="317500"/>
                </a:lnTo>
                <a:lnTo>
                  <a:pt x="0" y="317500"/>
                </a:lnTo>
                <a:lnTo>
                  <a:pt x="0" y="0"/>
                </a:lnTo>
                <a:close/>
              </a:path>
            </a:pathLst>
          </a:custGeom>
          <a:ln w="25400">
            <a:solidFill>
              <a:srgbClr val="FF2600"/>
            </a:solidFill>
          </a:ln>
        </p:spPr>
        <p:txBody>
          <a:bodyPr wrap="square" lIns="0" tIns="0" rIns="0" bIns="0" rtlCol="0"/>
          <a:lstStyle/>
          <a:p>
            <a:pPr defTabSz="592348"/>
            <a:endParaRPr sz="1166">
              <a:solidFill>
                <a:prstClr val="black"/>
              </a:solidFill>
              <a:latin typeface="Calibri"/>
            </a:endParaRPr>
          </a:p>
        </p:txBody>
      </p:sp>
      <p:graphicFrame>
        <p:nvGraphicFramePr>
          <p:cNvPr id="15" name="object 15"/>
          <p:cNvGraphicFramePr>
            <a:graphicFrameLocks noGrp="1"/>
          </p:cNvGraphicFramePr>
          <p:nvPr/>
        </p:nvGraphicFramePr>
        <p:xfrm>
          <a:off x="1710010" y="995454"/>
          <a:ext cx="5347472" cy="205672"/>
        </p:xfrm>
        <a:graphic>
          <a:graphicData uri="http://schemas.openxmlformats.org/drawingml/2006/table">
            <a:tbl>
              <a:tblPr firstRow="1" bandRow="1">
                <a:tableStyleId>{2D5ABB26-0587-4C30-8999-92F81FD0307C}</a:tableStyleId>
              </a:tblPr>
              <a:tblGrid>
                <a:gridCol w="205672">
                  <a:extLst>
                    <a:ext uri="{9D8B030D-6E8A-4147-A177-3AD203B41FA5}">
                      <a16:colId xmlns:a16="http://schemas.microsoft.com/office/drawing/2014/main" val="20000"/>
                    </a:ext>
                  </a:extLst>
                </a:gridCol>
                <a:gridCol w="205672">
                  <a:extLst>
                    <a:ext uri="{9D8B030D-6E8A-4147-A177-3AD203B41FA5}">
                      <a16:colId xmlns:a16="http://schemas.microsoft.com/office/drawing/2014/main" val="20001"/>
                    </a:ext>
                  </a:extLst>
                </a:gridCol>
                <a:gridCol w="205672">
                  <a:extLst>
                    <a:ext uri="{9D8B030D-6E8A-4147-A177-3AD203B41FA5}">
                      <a16:colId xmlns:a16="http://schemas.microsoft.com/office/drawing/2014/main" val="20002"/>
                    </a:ext>
                  </a:extLst>
                </a:gridCol>
                <a:gridCol w="205672">
                  <a:extLst>
                    <a:ext uri="{9D8B030D-6E8A-4147-A177-3AD203B41FA5}">
                      <a16:colId xmlns:a16="http://schemas.microsoft.com/office/drawing/2014/main" val="20003"/>
                    </a:ext>
                  </a:extLst>
                </a:gridCol>
                <a:gridCol w="205672">
                  <a:extLst>
                    <a:ext uri="{9D8B030D-6E8A-4147-A177-3AD203B41FA5}">
                      <a16:colId xmlns:a16="http://schemas.microsoft.com/office/drawing/2014/main" val="20004"/>
                    </a:ext>
                  </a:extLst>
                </a:gridCol>
                <a:gridCol w="205672">
                  <a:extLst>
                    <a:ext uri="{9D8B030D-6E8A-4147-A177-3AD203B41FA5}">
                      <a16:colId xmlns:a16="http://schemas.microsoft.com/office/drawing/2014/main" val="20005"/>
                    </a:ext>
                  </a:extLst>
                </a:gridCol>
                <a:gridCol w="205672">
                  <a:extLst>
                    <a:ext uri="{9D8B030D-6E8A-4147-A177-3AD203B41FA5}">
                      <a16:colId xmlns:a16="http://schemas.microsoft.com/office/drawing/2014/main" val="20006"/>
                    </a:ext>
                  </a:extLst>
                </a:gridCol>
                <a:gridCol w="205672">
                  <a:extLst>
                    <a:ext uri="{9D8B030D-6E8A-4147-A177-3AD203B41FA5}">
                      <a16:colId xmlns:a16="http://schemas.microsoft.com/office/drawing/2014/main" val="20007"/>
                    </a:ext>
                  </a:extLst>
                </a:gridCol>
                <a:gridCol w="205672">
                  <a:extLst>
                    <a:ext uri="{9D8B030D-6E8A-4147-A177-3AD203B41FA5}">
                      <a16:colId xmlns:a16="http://schemas.microsoft.com/office/drawing/2014/main" val="20008"/>
                    </a:ext>
                  </a:extLst>
                </a:gridCol>
                <a:gridCol w="205672">
                  <a:extLst>
                    <a:ext uri="{9D8B030D-6E8A-4147-A177-3AD203B41FA5}">
                      <a16:colId xmlns:a16="http://schemas.microsoft.com/office/drawing/2014/main" val="20009"/>
                    </a:ext>
                  </a:extLst>
                </a:gridCol>
                <a:gridCol w="205672">
                  <a:extLst>
                    <a:ext uri="{9D8B030D-6E8A-4147-A177-3AD203B41FA5}">
                      <a16:colId xmlns:a16="http://schemas.microsoft.com/office/drawing/2014/main" val="20010"/>
                    </a:ext>
                  </a:extLst>
                </a:gridCol>
                <a:gridCol w="205672">
                  <a:extLst>
                    <a:ext uri="{9D8B030D-6E8A-4147-A177-3AD203B41FA5}">
                      <a16:colId xmlns:a16="http://schemas.microsoft.com/office/drawing/2014/main" val="20011"/>
                    </a:ext>
                  </a:extLst>
                </a:gridCol>
                <a:gridCol w="205672">
                  <a:extLst>
                    <a:ext uri="{9D8B030D-6E8A-4147-A177-3AD203B41FA5}">
                      <a16:colId xmlns:a16="http://schemas.microsoft.com/office/drawing/2014/main" val="20012"/>
                    </a:ext>
                  </a:extLst>
                </a:gridCol>
                <a:gridCol w="205672">
                  <a:extLst>
                    <a:ext uri="{9D8B030D-6E8A-4147-A177-3AD203B41FA5}">
                      <a16:colId xmlns:a16="http://schemas.microsoft.com/office/drawing/2014/main" val="20013"/>
                    </a:ext>
                  </a:extLst>
                </a:gridCol>
                <a:gridCol w="205672">
                  <a:extLst>
                    <a:ext uri="{9D8B030D-6E8A-4147-A177-3AD203B41FA5}">
                      <a16:colId xmlns:a16="http://schemas.microsoft.com/office/drawing/2014/main" val="20014"/>
                    </a:ext>
                  </a:extLst>
                </a:gridCol>
                <a:gridCol w="205672">
                  <a:extLst>
                    <a:ext uri="{9D8B030D-6E8A-4147-A177-3AD203B41FA5}">
                      <a16:colId xmlns:a16="http://schemas.microsoft.com/office/drawing/2014/main" val="20015"/>
                    </a:ext>
                  </a:extLst>
                </a:gridCol>
                <a:gridCol w="205672">
                  <a:extLst>
                    <a:ext uri="{9D8B030D-6E8A-4147-A177-3AD203B41FA5}">
                      <a16:colId xmlns:a16="http://schemas.microsoft.com/office/drawing/2014/main" val="20016"/>
                    </a:ext>
                  </a:extLst>
                </a:gridCol>
                <a:gridCol w="205672">
                  <a:extLst>
                    <a:ext uri="{9D8B030D-6E8A-4147-A177-3AD203B41FA5}">
                      <a16:colId xmlns:a16="http://schemas.microsoft.com/office/drawing/2014/main" val="20017"/>
                    </a:ext>
                  </a:extLst>
                </a:gridCol>
                <a:gridCol w="205672">
                  <a:extLst>
                    <a:ext uri="{9D8B030D-6E8A-4147-A177-3AD203B41FA5}">
                      <a16:colId xmlns:a16="http://schemas.microsoft.com/office/drawing/2014/main" val="20018"/>
                    </a:ext>
                  </a:extLst>
                </a:gridCol>
                <a:gridCol w="205672">
                  <a:extLst>
                    <a:ext uri="{9D8B030D-6E8A-4147-A177-3AD203B41FA5}">
                      <a16:colId xmlns:a16="http://schemas.microsoft.com/office/drawing/2014/main" val="20019"/>
                    </a:ext>
                  </a:extLst>
                </a:gridCol>
                <a:gridCol w="205672">
                  <a:extLst>
                    <a:ext uri="{9D8B030D-6E8A-4147-A177-3AD203B41FA5}">
                      <a16:colId xmlns:a16="http://schemas.microsoft.com/office/drawing/2014/main" val="20020"/>
                    </a:ext>
                  </a:extLst>
                </a:gridCol>
                <a:gridCol w="205672">
                  <a:extLst>
                    <a:ext uri="{9D8B030D-6E8A-4147-A177-3AD203B41FA5}">
                      <a16:colId xmlns:a16="http://schemas.microsoft.com/office/drawing/2014/main" val="20021"/>
                    </a:ext>
                  </a:extLst>
                </a:gridCol>
                <a:gridCol w="205672">
                  <a:extLst>
                    <a:ext uri="{9D8B030D-6E8A-4147-A177-3AD203B41FA5}">
                      <a16:colId xmlns:a16="http://schemas.microsoft.com/office/drawing/2014/main" val="20022"/>
                    </a:ext>
                  </a:extLst>
                </a:gridCol>
                <a:gridCol w="205672">
                  <a:extLst>
                    <a:ext uri="{9D8B030D-6E8A-4147-A177-3AD203B41FA5}">
                      <a16:colId xmlns:a16="http://schemas.microsoft.com/office/drawing/2014/main" val="20023"/>
                    </a:ext>
                  </a:extLst>
                </a:gridCol>
                <a:gridCol w="205672">
                  <a:extLst>
                    <a:ext uri="{9D8B030D-6E8A-4147-A177-3AD203B41FA5}">
                      <a16:colId xmlns:a16="http://schemas.microsoft.com/office/drawing/2014/main" val="20024"/>
                    </a:ext>
                  </a:extLst>
                </a:gridCol>
                <a:gridCol w="205672">
                  <a:extLst>
                    <a:ext uri="{9D8B030D-6E8A-4147-A177-3AD203B41FA5}">
                      <a16:colId xmlns:a16="http://schemas.microsoft.com/office/drawing/2014/main" val="20025"/>
                    </a:ext>
                  </a:extLst>
                </a:gridCol>
              </a:tblGrid>
              <a:tr h="205672">
                <a:tc>
                  <a:txBody>
                    <a:bodyPr/>
                    <a:lstStyle/>
                    <a:p>
                      <a:pPr marR="5715" algn="ctr">
                        <a:lnSpc>
                          <a:spcPct val="100000"/>
                        </a:lnSpc>
                        <a:spcBef>
                          <a:spcPts val="400"/>
                        </a:spcBef>
                      </a:pPr>
                      <a:r>
                        <a:rPr sz="900" dirty="0">
                          <a:latin typeface="Arial MT"/>
                          <a:cs typeface="Arial MT"/>
                        </a:rPr>
                        <a:t>0</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1</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2</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3</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4</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5</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6</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7</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8</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5715" algn="ctr">
                        <a:lnSpc>
                          <a:spcPct val="100000"/>
                        </a:lnSpc>
                        <a:spcBef>
                          <a:spcPts val="400"/>
                        </a:spcBef>
                      </a:pPr>
                      <a:r>
                        <a:rPr sz="900" dirty="0">
                          <a:latin typeface="Arial MT"/>
                          <a:cs typeface="Arial MT"/>
                        </a:rPr>
                        <a:t>9</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3500">
                        <a:lnSpc>
                          <a:spcPct val="100000"/>
                        </a:lnSpc>
                        <a:spcBef>
                          <a:spcPts val="400"/>
                        </a:spcBef>
                      </a:pPr>
                      <a:r>
                        <a:rPr sz="900" spc="-80" dirty="0">
                          <a:latin typeface="Arial MT"/>
                          <a:cs typeface="Arial MT"/>
                        </a:rPr>
                        <a:t>10</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3500">
                        <a:lnSpc>
                          <a:spcPct val="100000"/>
                        </a:lnSpc>
                        <a:spcBef>
                          <a:spcPts val="400"/>
                        </a:spcBef>
                      </a:pPr>
                      <a:r>
                        <a:rPr sz="900" spc="-80" dirty="0">
                          <a:latin typeface="Arial MT"/>
                          <a:cs typeface="Arial MT"/>
                        </a:rPr>
                        <a:t>11</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3500">
                        <a:lnSpc>
                          <a:spcPct val="100000"/>
                        </a:lnSpc>
                        <a:spcBef>
                          <a:spcPts val="400"/>
                        </a:spcBef>
                      </a:pPr>
                      <a:r>
                        <a:rPr sz="900" spc="-80" dirty="0">
                          <a:latin typeface="Arial MT"/>
                          <a:cs typeface="Arial MT"/>
                        </a:rPr>
                        <a:t>12</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3500">
                        <a:lnSpc>
                          <a:spcPct val="100000"/>
                        </a:lnSpc>
                        <a:spcBef>
                          <a:spcPts val="400"/>
                        </a:spcBef>
                      </a:pPr>
                      <a:r>
                        <a:rPr sz="900" spc="-80" dirty="0">
                          <a:latin typeface="Arial MT"/>
                          <a:cs typeface="Arial MT"/>
                        </a:rPr>
                        <a:t>13</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3500">
                        <a:lnSpc>
                          <a:spcPct val="100000"/>
                        </a:lnSpc>
                        <a:spcBef>
                          <a:spcPts val="400"/>
                        </a:spcBef>
                      </a:pPr>
                      <a:r>
                        <a:rPr sz="900" spc="-80" dirty="0">
                          <a:latin typeface="Arial MT"/>
                          <a:cs typeface="Arial MT"/>
                        </a:rPr>
                        <a:t>14</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3500">
                        <a:lnSpc>
                          <a:spcPct val="100000"/>
                        </a:lnSpc>
                        <a:spcBef>
                          <a:spcPts val="400"/>
                        </a:spcBef>
                      </a:pPr>
                      <a:r>
                        <a:rPr sz="900" spc="-80" dirty="0">
                          <a:latin typeface="Arial MT"/>
                          <a:cs typeface="Arial MT"/>
                        </a:rPr>
                        <a:t>15</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3500">
                        <a:lnSpc>
                          <a:spcPct val="100000"/>
                        </a:lnSpc>
                        <a:spcBef>
                          <a:spcPts val="400"/>
                        </a:spcBef>
                      </a:pPr>
                      <a:r>
                        <a:rPr sz="900" spc="-80" dirty="0">
                          <a:latin typeface="Arial MT"/>
                          <a:cs typeface="Arial MT"/>
                        </a:rPr>
                        <a:t>16</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3500">
                        <a:lnSpc>
                          <a:spcPct val="100000"/>
                        </a:lnSpc>
                        <a:spcBef>
                          <a:spcPts val="400"/>
                        </a:spcBef>
                      </a:pPr>
                      <a:r>
                        <a:rPr sz="900" spc="-80" dirty="0">
                          <a:latin typeface="Arial MT"/>
                          <a:cs typeface="Arial MT"/>
                        </a:rPr>
                        <a:t>17</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3500">
                        <a:lnSpc>
                          <a:spcPct val="100000"/>
                        </a:lnSpc>
                        <a:spcBef>
                          <a:spcPts val="400"/>
                        </a:spcBef>
                      </a:pPr>
                      <a:r>
                        <a:rPr sz="900" spc="-80" dirty="0">
                          <a:latin typeface="Arial MT"/>
                          <a:cs typeface="Arial MT"/>
                        </a:rPr>
                        <a:t>18</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3500">
                        <a:lnSpc>
                          <a:spcPct val="100000"/>
                        </a:lnSpc>
                        <a:spcBef>
                          <a:spcPts val="400"/>
                        </a:spcBef>
                      </a:pPr>
                      <a:r>
                        <a:rPr sz="900" spc="-80" dirty="0">
                          <a:latin typeface="Arial MT"/>
                          <a:cs typeface="Arial MT"/>
                        </a:rPr>
                        <a:t>19</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3500">
                        <a:lnSpc>
                          <a:spcPct val="100000"/>
                        </a:lnSpc>
                        <a:spcBef>
                          <a:spcPts val="400"/>
                        </a:spcBef>
                      </a:pPr>
                      <a:r>
                        <a:rPr sz="900" spc="-80" dirty="0">
                          <a:latin typeface="Arial MT"/>
                          <a:cs typeface="Arial MT"/>
                        </a:rPr>
                        <a:t>20</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3500">
                        <a:lnSpc>
                          <a:spcPct val="100000"/>
                        </a:lnSpc>
                        <a:spcBef>
                          <a:spcPts val="400"/>
                        </a:spcBef>
                      </a:pPr>
                      <a:r>
                        <a:rPr sz="900" spc="-80" dirty="0">
                          <a:latin typeface="Arial MT"/>
                          <a:cs typeface="Arial MT"/>
                        </a:rPr>
                        <a:t>21</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3500">
                        <a:lnSpc>
                          <a:spcPct val="100000"/>
                        </a:lnSpc>
                        <a:spcBef>
                          <a:spcPts val="400"/>
                        </a:spcBef>
                      </a:pPr>
                      <a:r>
                        <a:rPr sz="900" spc="-80" dirty="0">
                          <a:latin typeface="Arial MT"/>
                          <a:cs typeface="Arial MT"/>
                        </a:rPr>
                        <a:t>22</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3500">
                        <a:lnSpc>
                          <a:spcPct val="100000"/>
                        </a:lnSpc>
                        <a:spcBef>
                          <a:spcPts val="400"/>
                        </a:spcBef>
                      </a:pPr>
                      <a:r>
                        <a:rPr sz="900" spc="-80" dirty="0">
                          <a:latin typeface="Arial MT"/>
                          <a:cs typeface="Arial MT"/>
                        </a:rPr>
                        <a:t>23</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3500">
                        <a:lnSpc>
                          <a:spcPct val="100000"/>
                        </a:lnSpc>
                        <a:spcBef>
                          <a:spcPts val="400"/>
                        </a:spcBef>
                      </a:pPr>
                      <a:r>
                        <a:rPr sz="900" spc="-80" dirty="0">
                          <a:latin typeface="Arial MT"/>
                          <a:cs typeface="Arial MT"/>
                        </a:rPr>
                        <a:t>24</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3500">
                        <a:lnSpc>
                          <a:spcPct val="100000"/>
                        </a:lnSpc>
                        <a:spcBef>
                          <a:spcPts val="400"/>
                        </a:spcBef>
                      </a:pPr>
                      <a:r>
                        <a:rPr sz="900" spc="-80" dirty="0">
                          <a:latin typeface="Arial MT"/>
                          <a:cs typeface="Arial MT"/>
                        </a:rPr>
                        <a:t>25</a:t>
                      </a:r>
                      <a:endParaRPr sz="900">
                        <a:latin typeface="Arial MT"/>
                        <a:cs typeface="Arial MT"/>
                      </a:endParaRPr>
                    </a:p>
                  </a:txBody>
                  <a:tcPr marL="0" marR="0" marT="32908" marB="0">
                    <a:lnL w="28575">
                      <a:solidFill>
                        <a:srgbClr val="000000"/>
                      </a:solidFill>
                      <a:prstDash val="solid"/>
                    </a:lnL>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graphicFrame>
        <p:nvGraphicFramePr>
          <p:cNvPr id="16" name="object 16"/>
          <p:cNvGraphicFramePr>
            <a:graphicFrameLocks noGrp="1"/>
          </p:cNvGraphicFramePr>
          <p:nvPr/>
        </p:nvGraphicFramePr>
        <p:xfrm>
          <a:off x="7263160" y="995454"/>
          <a:ext cx="1028360" cy="205672"/>
        </p:xfrm>
        <a:graphic>
          <a:graphicData uri="http://schemas.openxmlformats.org/drawingml/2006/table">
            <a:tbl>
              <a:tblPr firstRow="1" bandRow="1">
                <a:tableStyleId>{2D5ABB26-0587-4C30-8999-92F81FD0307C}</a:tableStyleId>
              </a:tblPr>
              <a:tblGrid>
                <a:gridCol w="205672">
                  <a:extLst>
                    <a:ext uri="{9D8B030D-6E8A-4147-A177-3AD203B41FA5}">
                      <a16:colId xmlns:a16="http://schemas.microsoft.com/office/drawing/2014/main" val="20000"/>
                    </a:ext>
                  </a:extLst>
                </a:gridCol>
                <a:gridCol w="205672">
                  <a:extLst>
                    <a:ext uri="{9D8B030D-6E8A-4147-A177-3AD203B41FA5}">
                      <a16:colId xmlns:a16="http://schemas.microsoft.com/office/drawing/2014/main" val="20001"/>
                    </a:ext>
                  </a:extLst>
                </a:gridCol>
                <a:gridCol w="205672">
                  <a:extLst>
                    <a:ext uri="{9D8B030D-6E8A-4147-A177-3AD203B41FA5}">
                      <a16:colId xmlns:a16="http://schemas.microsoft.com/office/drawing/2014/main" val="20002"/>
                    </a:ext>
                  </a:extLst>
                </a:gridCol>
                <a:gridCol w="205672">
                  <a:extLst>
                    <a:ext uri="{9D8B030D-6E8A-4147-A177-3AD203B41FA5}">
                      <a16:colId xmlns:a16="http://schemas.microsoft.com/office/drawing/2014/main" val="20003"/>
                    </a:ext>
                  </a:extLst>
                </a:gridCol>
                <a:gridCol w="205672">
                  <a:extLst>
                    <a:ext uri="{9D8B030D-6E8A-4147-A177-3AD203B41FA5}">
                      <a16:colId xmlns:a16="http://schemas.microsoft.com/office/drawing/2014/main" val="20004"/>
                    </a:ext>
                  </a:extLst>
                </a:gridCol>
              </a:tblGrid>
              <a:tr h="205672">
                <a:tc>
                  <a:txBody>
                    <a:bodyPr/>
                    <a:lstStyle/>
                    <a:p>
                      <a:pPr marL="63500">
                        <a:lnSpc>
                          <a:spcPct val="100000"/>
                        </a:lnSpc>
                        <a:spcBef>
                          <a:spcPts val="400"/>
                        </a:spcBef>
                      </a:pPr>
                      <a:r>
                        <a:rPr sz="900" spc="-80" dirty="0">
                          <a:latin typeface="Arial MT"/>
                          <a:cs typeface="Arial MT"/>
                        </a:rPr>
                        <a:t>27</a:t>
                      </a:r>
                      <a:endParaRPr sz="900">
                        <a:latin typeface="Arial MT"/>
                        <a:cs typeface="Arial MT"/>
                      </a:endParaRPr>
                    </a:p>
                  </a:txBody>
                  <a:tcPr marL="0" marR="0" marT="32908" marB="0">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3500">
                        <a:lnSpc>
                          <a:spcPct val="100000"/>
                        </a:lnSpc>
                        <a:spcBef>
                          <a:spcPts val="400"/>
                        </a:spcBef>
                      </a:pPr>
                      <a:r>
                        <a:rPr sz="900" spc="-80" dirty="0">
                          <a:latin typeface="Arial MT"/>
                          <a:cs typeface="Arial MT"/>
                        </a:rPr>
                        <a:t>28</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3500">
                        <a:lnSpc>
                          <a:spcPct val="100000"/>
                        </a:lnSpc>
                        <a:spcBef>
                          <a:spcPts val="400"/>
                        </a:spcBef>
                      </a:pPr>
                      <a:r>
                        <a:rPr sz="900" spc="-80" dirty="0">
                          <a:latin typeface="Arial MT"/>
                          <a:cs typeface="Arial MT"/>
                        </a:rPr>
                        <a:t>29</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3500">
                        <a:lnSpc>
                          <a:spcPct val="100000"/>
                        </a:lnSpc>
                        <a:spcBef>
                          <a:spcPts val="400"/>
                        </a:spcBef>
                      </a:pPr>
                      <a:r>
                        <a:rPr sz="900" spc="-80" dirty="0">
                          <a:latin typeface="Arial MT"/>
                          <a:cs typeface="Arial MT"/>
                        </a:rPr>
                        <a:t>30</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3500">
                        <a:lnSpc>
                          <a:spcPct val="100000"/>
                        </a:lnSpc>
                        <a:spcBef>
                          <a:spcPts val="400"/>
                        </a:spcBef>
                      </a:pPr>
                      <a:r>
                        <a:rPr sz="900" spc="-80" dirty="0">
                          <a:latin typeface="Arial MT"/>
                          <a:cs typeface="Arial MT"/>
                        </a:rPr>
                        <a:t>31</a:t>
                      </a:r>
                      <a:endParaRPr sz="900">
                        <a:latin typeface="Arial MT"/>
                        <a:cs typeface="Arial MT"/>
                      </a:endParaRPr>
                    </a:p>
                  </a:txBody>
                  <a:tcPr marL="0" marR="0" marT="32908"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sp>
        <p:nvSpPr>
          <p:cNvPr id="17" name="object 17"/>
          <p:cNvSpPr/>
          <p:nvPr/>
        </p:nvSpPr>
        <p:spPr>
          <a:xfrm>
            <a:off x="7065715" y="1003680"/>
            <a:ext cx="205672" cy="205672"/>
          </a:xfrm>
          <a:custGeom>
            <a:avLst/>
            <a:gdLst/>
            <a:ahLst/>
            <a:cxnLst/>
            <a:rect l="l" t="t" r="r" b="b"/>
            <a:pathLst>
              <a:path w="317500" h="317500">
                <a:moveTo>
                  <a:pt x="0" y="0"/>
                </a:moveTo>
                <a:lnTo>
                  <a:pt x="317500" y="0"/>
                </a:lnTo>
                <a:lnTo>
                  <a:pt x="317500" y="317500"/>
                </a:lnTo>
                <a:lnTo>
                  <a:pt x="0" y="317500"/>
                </a:lnTo>
                <a:lnTo>
                  <a:pt x="0" y="0"/>
                </a:lnTo>
                <a:close/>
              </a:path>
            </a:pathLst>
          </a:custGeom>
          <a:ln w="25400">
            <a:solidFill>
              <a:srgbClr val="FF2600"/>
            </a:solidFill>
          </a:ln>
        </p:spPr>
        <p:txBody>
          <a:bodyPr wrap="square" lIns="0" tIns="0" rIns="0" bIns="0" rtlCol="0"/>
          <a:lstStyle/>
          <a:p>
            <a:pPr defTabSz="592348"/>
            <a:endParaRPr sz="1166">
              <a:solidFill>
                <a:prstClr val="black"/>
              </a:solidFill>
              <a:latin typeface="Calibri"/>
            </a:endParaRPr>
          </a:p>
        </p:txBody>
      </p:sp>
      <p:sp>
        <p:nvSpPr>
          <p:cNvPr id="18" name="object 18"/>
          <p:cNvSpPr txBox="1"/>
          <p:nvPr/>
        </p:nvSpPr>
        <p:spPr>
          <a:xfrm>
            <a:off x="7098622" y="1028361"/>
            <a:ext cx="131630" cy="147897"/>
          </a:xfrm>
          <a:prstGeom prst="rect">
            <a:avLst/>
          </a:prstGeom>
        </p:spPr>
        <p:txBody>
          <a:bodyPr vert="horz" wrap="square" lIns="0" tIns="8227" rIns="0" bIns="0" rtlCol="0">
            <a:spAutoFit/>
          </a:bodyPr>
          <a:lstStyle/>
          <a:p>
            <a:pPr marL="8227" defTabSz="592348">
              <a:spcBef>
                <a:spcPts val="65"/>
              </a:spcBef>
            </a:pPr>
            <a:r>
              <a:rPr sz="907" spc="-52" dirty="0">
                <a:solidFill>
                  <a:prstClr val="black"/>
                </a:solidFill>
                <a:latin typeface="Arial MT"/>
                <a:cs typeface="Arial MT"/>
              </a:rPr>
              <a:t>26</a:t>
            </a:r>
            <a:endParaRPr sz="907">
              <a:solidFill>
                <a:prstClr val="black"/>
              </a:solidFill>
              <a:latin typeface="Arial MT"/>
              <a:cs typeface="Arial MT"/>
            </a:endParaRPr>
          </a:p>
        </p:txBody>
      </p:sp>
      <p:sp>
        <p:nvSpPr>
          <p:cNvPr id="19" name="object 19"/>
          <p:cNvSpPr txBox="1"/>
          <p:nvPr/>
        </p:nvSpPr>
        <p:spPr>
          <a:xfrm>
            <a:off x="1710677" y="699286"/>
            <a:ext cx="1050574" cy="187715"/>
          </a:xfrm>
          <a:prstGeom prst="rect">
            <a:avLst/>
          </a:prstGeom>
        </p:spPr>
        <p:txBody>
          <a:bodyPr vert="horz" wrap="square" lIns="0" tIns="8227" rIns="0" bIns="0" rtlCol="0">
            <a:spAutoFit/>
          </a:bodyPr>
          <a:lstStyle/>
          <a:p>
            <a:pPr marL="8227" defTabSz="592348">
              <a:spcBef>
                <a:spcPts val="65"/>
              </a:spcBef>
            </a:pPr>
            <a:r>
              <a:rPr sz="1166" spc="-49" dirty="0">
                <a:solidFill>
                  <a:prstClr val="black"/>
                </a:solidFill>
                <a:latin typeface="Arial MT"/>
                <a:cs typeface="Arial MT"/>
              </a:rPr>
              <a:t>G</a:t>
            </a:r>
            <a:r>
              <a:rPr sz="1166" spc="-10" dirty="0">
                <a:solidFill>
                  <a:prstClr val="black"/>
                </a:solidFill>
                <a:latin typeface="Arial MT"/>
                <a:cs typeface="Arial MT"/>
              </a:rPr>
              <a:t>l</a:t>
            </a:r>
            <a:r>
              <a:rPr sz="1166" spc="-6" dirty="0">
                <a:solidFill>
                  <a:prstClr val="black"/>
                </a:solidFill>
                <a:latin typeface="Arial MT"/>
                <a:cs typeface="Arial MT"/>
              </a:rPr>
              <a:t>o</a:t>
            </a:r>
            <a:r>
              <a:rPr sz="1166" spc="-110" dirty="0">
                <a:solidFill>
                  <a:prstClr val="black"/>
                </a:solidFill>
                <a:latin typeface="Arial MT"/>
                <a:cs typeface="Arial MT"/>
              </a:rPr>
              <a:t>b</a:t>
            </a:r>
            <a:r>
              <a:rPr sz="1166" spc="-113" dirty="0">
                <a:solidFill>
                  <a:prstClr val="black"/>
                </a:solidFill>
                <a:latin typeface="Arial MT"/>
                <a:cs typeface="Arial MT"/>
              </a:rPr>
              <a:t>a</a:t>
            </a:r>
            <a:r>
              <a:rPr sz="1166" spc="-6" dirty="0">
                <a:solidFill>
                  <a:prstClr val="black"/>
                </a:solidFill>
                <a:latin typeface="Arial MT"/>
                <a:cs typeface="Arial MT"/>
              </a:rPr>
              <a:t>l</a:t>
            </a:r>
            <a:r>
              <a:rPr sz="1166" spc="-148" dirty="0">
                <a:solidFill>
                  <a:prstClr val="black"/>
                </a:solidFill>
                <a:latin typeface="Arial MT"/>
                <a:cs typeface="Arial MT"/>
              </a:rPr>
              <a:t> </a:t>
            </a:r>
            <a:r>
              <a:rPr sz="1166" dirty="0">
                <a:solidFill>
                  <a:prstClr val="black"/>
                </a:solidFill>
                <a:latin typeface="Arial MT"/>
                <a:cs typeface="Arial MT"/>
              </a:rPr>
              <a:t>Th</a:t>
            </a:r>
            <a:r>
              <a:rPr sz="1166" spc="-26" dirty="0">
                <a:solidFill>
                  <a:prstClr val="black"/>
                </a:solidFill>
                <a:latin typeface="Arial MT"/>
                <a:cs typeface="Arial MT"/>
              </a:rPr>
              <a:t>r</a:t>
            </a:r>
            <a:r>
              <a:rPr sz="1166" spc="-123" dirty="0">
                <a:solidFill>
                  <a:prstClr val="black"/>
                </a:solidFill>
                <a:latin typeface="Arial MT"/>
                <a:cs typeface="Arial MT"/>
              </a:rPr>
              <a:t>e</a:t>
            </a:r>
            <a:r>
              <a:rPr sz="1166" spc="-126" dirty="0">
                <a:solidFill>
                  <a:prstClr val="black"/>
                </a:solidFill>
                <a:latin typeface="Arial MT"/>
                <a:cs typeface="Arial MT"/>
              </a:rPr>
              <a:t>a</a:t>
            </a:r>
            <a:r>
              <a:rPr sz="1166" spc="-55" dirty="0">
                <a:solidFill>
                  <a:prstClr val="black"/>
                </a:solidFill>
                <a:latin typeface="Arial MT"/>
                <a:cs typeface="Arial MT"/>
              </a:rPr>
              <a:t>d</a:t>
            </a:r>
            <a:r>
              <a:rPr sz="1166" dirty="0">
                <a:solidFill>
                  <a:prstClr val="black"/>
                </a:solidFill>
                <a:latin typeface="Arial MT"/>
                <a:cs typeface="Arial MT"/>
              </a:rPr>
              <a:t> ID</a:t>
            </a:r>
            <a:endParaRPr sz="1166">
              <a:solidFill>
                <a:prstClr val="black"/>
              </a:solidFill>
              <a:latin typeface="Arial MT"/>
              <a:cs typeface="Arial MT"/>
            </a:endParaRPr>
          </a:p>
        </p:txBody>
      </p:sp>
    </p:spTree>
    <p:extLst>
      <p:ext uri="{BB962C8B-B14F-4D97-AF65-F5344CB8AC3E}">
        <p14:creationId xmlns:p14="http://schemas.microsoft.com/office/powerpoint/2010/main" val="16705807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9400" y="263525"/>
            <a:ext cx="6726682" cy="407804"/>
          </a:xfrm>
        </p:spPr>
        <p:txBody>
          <a:bodyPr/>
          <a:lstStyle/>
          <a:p>
            <a:r>
              <a:rPr lang="en-US" dirty="0" smtClean="0"/>
              <a:t>GPU Memories</a:t>
            </a:r>
            <a:endParaRPr lang="en-US" dirty="0"/>
          </a:p>
        </p:txBody>
      </p:sp>
      <p:sp>
        <p:nvSpPr>
          <p:cNvPr id="3" name="Subtitle 2"/>
          <p:cNvSpPr>
            <a:spLocks noGrp="1"/>
          </p:cNvSpPr>
          <p:nvPr>
            <p:ph type="subTitle" idx="4"/>
          </p:nvPr>
        </p:nvSpPr>
        <p:spPr>
          <a:xfrm>
            <a:off x="241300" y="1025524"/>
            <a:ext cx="9372600" cy="4308872"/>
          </a:xfrm>
        </p:spPr>
        <p:txBody>
          <a:bodyPr/>
          <a:lstStyle/>
          <a:p>
            <a:pPr algn="just"/>
            <a:r>
              <a:rPr lang="en-US" sz="2000" b="1" dirty="0" smtClean="0"/>
              <a:t>1. Global Memory : </a:t>
            </a:r>
            <a:r>
              <a:rPr lang="en-US" sz="2000" dirty="0"/>
              <a:t>Global memory can be considered </a:t>
            </a:r>
            <a:r>
              <a:rPr lang="en-US" sz="2000" b="1" dirty="0"/>
              <a:t>the main memory space of the GPU in CUDA</a:t>
            </a:r>
            <a:r>
              <a:rPr lang="en-US" sz="2000" dirty="0"/>
              <a:t>. It is allocated, and managed, by the host, and it is accessible to both the host and the GPU, and for this reason the global memory space can be used to exchange data between the two.</a:t>
            </a:r>
            <a:endParaRPr lang="en-US" sz="2000" b="1" dirty="0" smtClean="0"/>
          </a:p>
          <a:p>
            <a:pPr marL="342900" indent="-342900" algn="just">
              <a:buAutoNum type="arabicPeriod"/>
            </a:pPr>
            <a:endParaRPr lang="en-US" sz="2000" b="1" dirty="0"/>
          </a:p>
          <a:p>
            <a:pPr algn="just"/>
            <a:r>
              <a:rPr lang="en-US" sz="2000" b="1" dirty="0" smtClean="0"/>
              <a:t>2.  Shared Memory: </a:t>
            </a:r>
            <a:r>
              <a:rPr lang="en-US" sz="2000" dirty="0"/>
              <a:t>Shared memory is a CUDA memory space that is shared by all threads in a thread block. In this case shared means that </a:t>
            </a:r>
            <a:r>
              <a:rPr lang="en-US" sz="2000" b="1" dirty="0"/>
              <a:t>all threads in a thread block can write and read to block-allocated shared memory, and all changes to this memory will be eventually available to all threads in the block</a:t>
            </a:r>
            <a:r>
              <a:rPr lang="en-US" sz="2000" dirty="0" smtClean="0"/>
              <a:t>.</a:t>
            </a:r>
            <a:endParaRPr lang="en-US" sz="2000" b="1" dirty="0" smtClean="0"/>
          </a:p>
          <a:p>
            <a:pPr algn="just"/>
            <a:endParaRPr lang="en-US" sz="2000" b="1" dirty="0"/>
          </a:p>
          <a:p>
            <a:pPr algn="just"/>
            <a:r>
              <a:rPr lang="en-US" sz="2000" b="1" dirty="0" smtClean="0"/>
              <a:t>3. Constant Memory:</a:t>
            </a:r>
            <a:r>
              <a:rPr lang="en-US" sz="2000" dirty="0" smtClean="0"/>
              <a:t> </a:t>
            </a:r>
            <a:r>
              <a:rPr lang="en-US" sz="2000" dirty="0"/>
              <a:t>It is used for </a:t>
            </a:r>
            <a:r>
              <a:rPr lang="en-US" sz="2000" b="1" dirty="0"/>
              <a:t>storing data that will not change over the course of kernel execution</a:t>
            </a:r>
            <a:r>
              <a:rPr lang="en-US" sz="2000" dirty="0"/>
              <a:t>. It supports short-latency, high-bandwidth, read-only access by the device when all threads simultaneously access the same location. There is a total of 64K constant memory on a CUDA capable device. The constant memory is cached.</a:t>
            </a:r>
          </a:p>
        </p:txBody>
      </p:sp>
    </p:spTree>
    <p:extLst>
      <p:ext uri="{BB962C8B-B14F-4D97-AF65-F5344CB8AC3E}">
        <p14:creationId xmlns:p14="http://schemas.microsoft.com/office/powerpoint/2010/main" val="20431981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6490" y="457022"/>
            <a:ext cx="2728595" cy="582295"/>
          </a:xfrm>
          <a:prstGeom prst="rect">
            <a:avLst/>
          </a:prstGeom>
        </p:spPr>
        <p:txBody>
          <a:bodyPr vert="horz" wrap="square" lIns="0" tIns="12700" rIns="0" bIns="0" rtlCol="0">
            <a:spAutoFit/>
          </a:bodyPr>
          <a:lstStyle/>
          <a:p>
            <a:pPr marL="12700">
              <a:lnSpc>
                <a:spcPct val="100000"/>
              </a:lnSpc>
              <a:spcBef>
                <a:spcPts val="100"/>
              </a:spcBef>
            </a:pPr>
            <a:r>
              <a:rPr sz="3650" spc="5" dirty="0"/>
              <a:t>CPU</a:t>
            </a:r>
            <a:r>
              <a:rPr sz="3650" spc="-65" dirty="0"/>
              <a:t> </a:t>
            </a:r>
            <a:r>
              <a:rPr sz="3650" dirty="0"/>
              <a:t>vs</a:t>
            </a:r>
            <a:r>
              <a:rPr sz="3650" spc="-75" dirty="0"/>
              <a:t> </a:t>
            </a:r>
            <a:r>
              <a:rPr sz="3650" dirty="0"/>
              <a:t>GPU</a:t>
            </a:r>
            <a:endParaRPr sz="3650"/>
          </a:p>
        </p:txBody>
      </p:sp>
      <p:sp>
        <p:nvSpPr>
          <p:cNvPr id="3" name="object 3"/>
          <p:cNvSpPr txBox="1"/>
          <p:nvPr/>
        </p:nvSpPr>
        <p:spPr>
          <a:xfrm>
            <a:off x="599033" y="1521967"/>
            <a:ext cx="14668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Lucida Sans Unicode"/>
                <a:cs typeface="Lucida Sans Unicode"/>
              </a:rPr>
              <a:t>●</a:t>
            </a:r>
            <a:endParaRPr sz="1200">
              <a:latin typeface="Lucida Sans Unicode"/>
              <a:cs typeface="Lucida Sans Unicode"/>
            </a:endParaRPr>
          </a:p>
        </p:txBody>
      </p:sp>
      <p:sp>
        <p:nvSpPr>
          <p:cNvPr id="4" name="object 4"/>
          <p:cNvSpPr txBox="1"/>
          <p:nvPr/>
        </p:nvSpPr>
        <p:spPr>
          <a:xfrm>
            <a:off x="923036" y="1430782"/>
            <a:ext cx="738505" cy="429895"/>
          </a:xfrm>
          <a:prstGeom prst="rect">
            <a:avLst/>
          </a:prstGeom>
        </p:spPr>
        <p:txBody>
          <a:bodyPr vert="horz" wrap="square" lIns="0" tIns="12700" rIns="0" bIns="0" rtlCol="0">
            <a:spAutoFit/>
          </a:bodyPr>
          <a:lstStyle/>
          <a:p>
            <a:pPr marL="12700">
              <a:lnSpc>
                <a:spcPct val="100000"/>
              </a:lnSpc>
              <a:spcBef>
                <a:spcPts val="100"/>
              </a:spcBef>
            </a:pPr>
            <a:r>
              <a:rPr sz="2650" spc="5" dirty="0">
                <a:latin typeface="Arial MT"/>
                <a:cs typeface="Arial MT"/>
              </a:rPr>
              <a:t>CP</a:t>
            </a:r>
            <a:r>
              <a:rPr sz="2650" dirty="0">
                <a:latin typeface="Arial MT"/>
                <a:cs typeface="Arial MT"/>
              </a:rPr>
              <a:t>U</a:t>
            </a:r>
            <a:endParaRPr sz="2650">
              <a:latin typeface="Arial MT"/>
              <a:cs typeface="Arial MT"/>
            </a:endParaRPr>
          </a:p>
        </p:txBody>
      </p:sp>
      <p:sp>
        <p:nvSpPr>
          <p:cNvPr id="5" name="object 5"/>
          <p:cNvSpPr txBox="1"/>
          <p:nvPr/>
        </p:nvSpPr>
        <p:spPr>
          <a:xfrm>
            <a:off x="1030935" y="2718054"/>
            <a:ext cx="137160" cy="1197610"/>
          </a:xfrm>
          <a:prstGeom prst="rect">
            <a:avLst/>
          </a:prstGeom>
        </p:spPr>
        <p:txBody>
          <a:bodyPr vert="horz" wrap="square" lIns="0" tIns="12700" rIns="0" bIns="0" rtlCol="0">
            <a:spAutoFit/>
          </a:bodyPr>
          <a:lstStyle/>
          <a:p>
            <a:pPr marL="12700">
              <a:lnSpc>
                <a:spcPct val="100000"/>
              </a:lnSpc>
              <a:spcBef>
                <a:spcPts val="100"/>
              </a:spcBef>
            </a:pPr>
            <a:r>
              <a:rPr sz="1750" dirty="0">
                <a:latin typeface="Lucida Sans Unicode"/>
                <a:cs typeface="Lucida Sans Unicode"/>
              </a:rPr>
              <a:t>–</a:t>
            </a:r>
            <a:endParaRPr sz="1750">
              <a:latin typeface="Lucida Sans Unicode"/>
              <a:cs typeface="Lucida Sans Unicode"/>
            </a:endParaRPr>
          </a:p>
          <a:p>
            <a:pPr marL="12700">
              <a:lnSpc>
                <a:spcPct val="100000"/>
              </a:lnSpc>
              <a:spcBef>
                <a:spcPts val="1460"/>
              </a:spcBef>
            </a:pPr>
            <a:r>
              <a:rPr sz="1750" dirty="0">
                <a:latin typeface="Lucida Sans Unicode"/>
                <a:cs typeface="Lucida Sans Unicode"/>
              </a:rPr>
              <a:t>–</a:t>
            </a:r>
            <a:endParaRPr sz="1750">
              <a:latin typeface="Lucida Sans Unicode"/>
              <a:cs typeface="Lucida Sans Unicode"/>
            </a:endParaRPr>
          </a:p>
          <a:p>
            <a:pPr marL="12700">
              <a:lnSpc>
                <a:spcPct val="100000"/>
              </a:lnSpc>
              <a:spcBef>
                <a:spcPts val="1465"/>
              </a:spcBef>
            </a:pPr>
            <a:r>
              <a:rPr sz="1750" dirty="0">
                <a:latin typeface="Lucida Sans Unicode"/>
                <a:cs typeface="Lucida Sans Unicode"/>
              </a:rPr>
              <a:t>–</a:t>
            </a:r>
            <a:endParaRPr sz="1750">
              <a:latin typeface="Lucida Sans Unicode"/>
              <a:cs typeface="Lucida Sans Unicode"/>
            </a:endParaRPr>
          </a:p>
        </p:txBody>
      </p:sp>
      <p:sp>
        <p:nvSpPr>
          <p:cNvPr id="6" name="object 6"/>
          <p:cNvSpPr txBox="1"/>
          <p:nvPr/>
        </p:nvSpPr>
        <p:spPr>
          <a:xfrm>
            <a:off x="1030935" y="1928571"/>
            <a:ext cx="3818890" cy="3082925"/>
          </a:xfrm>
          <a:prstGeom prst="rect">
            <a:avLst/>
          </a:prstGeom>
        </p:spPr>
        <p:txBody>
          <a:bodyPr vert="horz" wrap="square" lIns="0" tIns="13335" rIns="0" bIns="0" rtlCol="0">
            <a:spAutoFit/>
          </a:bodyPr>
          <a:lstStyle/>
          <a:p>
            <a:pPr marL="12700">
              <a:lnSpc>
                <a:spcPts val="2735"/>
              </a:lnSpc>
              <a:spcBef>
                <a:spcPts val="105"/>
              </a:spcBef>
              <a:tabLst>
                <a:tab pos="335280" algn="l"/>
              </a:tabLst>
            </a:pPr>
            <a:r>
              <a:rPr sz="2625" baseline="11111" dirty="0">
                <a:latin typeface="Lucida Sans Unicode"/>
                <a:cs typeface="Lucida Sans Unicode"/>
              </a:rPr>
              <a:t>–	</a:t>
            </a:r>
            <a:r>
              <a:rPr sz="2350" spc="-15" dirty="0">
                <a:latin typeface="Arial MT"/>
                <a:cs typeface="Arial MT"/>
              </a:rPr>
              <a:t>Optimized </a:t>
            </a:r>
            <a:r>
              <a:rPr sz="2350" spc="-10" dirty="0">
                <a:latin typeface="Arial MT"/>
                <a:cs typeface="Arial MT"/>
              </a:rPr>
              <a:t>for</a:t>
            </a:r>
            <a:r>
              <a:rPr sz="2350" spc="-30" dirty="0">
                <a:latin typeface="Arial MT"/>
                <a:cs typeface="Arial MT"/>
              </a:rPr>
              <a:t> </a:t>
            </a:r>
            <a:r>
              <a:rPr sz="2350" spc="-10" dirty="0">
                <a:latin typeface="Arial MT"/>
                <a:cs typeface="Arial MT"/>
              </a:rPr>
              <a:t>serial</a:t>
            </a:r>
            <a:r>
              <a:rPr sz="2350" spc="-5" dirty="0">
                <a:latin typeface="Arial MT"/>
                <a:cs typeface="Arial MT"/>
              </a:rPr>
              <a:t> </a:t>
            </a:r>
            <a:r>
              <a:rPr sz="2350" spc="-15" dirty="0">
                <a:latin typeface="Arial MT"/>
                <a:cs typeface="Arial MT"/>
              </a:rPr>
              <a:t>thread</a:t>
            </a:r>
            <a:endParaRPr sz="2350">
              <a:latin typeface="Arial MT"/>
              <a:cs typeface="Arial MT"/>
            </a:endParaRPr>
          </a:p>
          <a:p>
            <a:pPr marL="335280">
              <a:lnSpc>
                <a:spcPts val="2735"/>
              </a:lnSpc>
            </a:pPr>
            <a:r>
              <a:rPr sz="2350" spc="-15" dirty="0">
                <a:latin typeface="Arial MT"/>
                <a:cs typeface="Arial MT"/>
              </a:rPr>
              <a:t>performance</a:t>
            </a:r>
            <a:endParaRPr sz="2350">
              <a:latin typeface="Arial MT"/>
              <a:cs typeface="Arial MT"/>
            </a:endParaRPr>
          </a:p>
          <a:p>
            <a:pPr marL="335280">
              <a:lnSpc>
                <a:spcPct val="100000"/>
              </a:lnSpc>
              <a:spcBef>
                <a:spcPts val="610"/>
              </a:spcBef>
            </a:pPr>
            <a:r>
              <a:rPr sz="2350" spc="-15" dirty="0">
                <a:latin typeface="Arial MT"/>
                <a:cs typeface="Arial MT"/>
              </a:rPr>
              <a:t>Good</a:t>
            </a:r>
            <a:r>
              <a:rPr sz="2350" spc="-30" dirty="0">
                <a:latin typeface="Arial MT"/>
                <a:cs typeface="Arial MT"/>
              </a:rPr>
              <a:t> </a:t>
            </a:r>
            <a:r>
              <a:rPr sz="2350" spc="-10" dirty="0">
                <a:latin typeface="Arial MT"/>
                <a:cs typeface="Arial MT"/>
              </a:rPr>
              <a:t>for</a:t>
            </a:r>
            <a:r>
              <a:rPr sz="2350" spc="-30" dirty="0">
                <a:latin typeface="Arial MT"/>
                <a:cs typeface="Arial MT"/>
              </a:rPr>
              <a:t> </a:t>
            </a:r>
            <a:r>
              <a:rPr sz="2350" spc="-10" dirty="0">
                <a:latin typeface="Arial MT"/>
                <a:cs typeface="Arial MT"/>
              </a:rPr>
              <a:t>complex </a:t>
            </a:r>
            <a:r>
              <a:rPr sz="2350" spc="-15" dirty="0">
                <a:latin typeface="Arial MT"/>
                <a:cs typeface="Arial MT"/>
              </a:rPr>
              <a:t>tasks</a:t>
            </a:r>
            <a:endParaRPr sz="2350">
              <a:latin typeface="Arial MT"/>
              <a:cs typeface="Arial MT"/>
            </a:endParaRPr>
          </a:p>
          <a:p>
            <a:pPr marL="335280">
              <a:lnSpc>
                <a:spcPct val="100000"/>
              </a:lnSpc>
              <a:spcBef>
                <a:spcPts val="780"/>
              </a:spcBef>
            </a:pPr>
            <a:r>
              <a:rPr sz="2350" spc="-50" dirty="0">
                <a:latin typeface="Arial MT"/>
                <a:cs typeface="Arial MT"/>
              </a:rPr>
              <a:t>Fe</a:t>
            </a:r>
            <a:r>
              <a:rPr sz="2350" spc="-180" dirty="0">
                <a:latin typeface="Arial MT"/>
                <a:cs typeface="Arial MT"/>
              </a:rPr>
              <a:t>w</a:t>
            </a:r>
            <a:r>
              <a:rPr sz="2350" dirty="0">
                <a:latin typeface="Arial MT"/>
                <a:cs typeface="Arial MT"/>
              </a:rPr>
              <a:t>,</a:t>
            </a:r>
            <a:r>
              <a:rPr sz="2350" spc="-80" dirty="0">
                <a:latin typeface="Arial MT"/>
                <a:cs typeface="Arial MT"/>
              </a:rPr>
              <a:t> </a:t>
            </a:r>
            <a:r>
              <a:rPr sz="2350" dirty="0">
                <a:latin typeface="Arial MT"/>
                <a:cs typeface="Arial MT"/>
              </a:rPr>
              <a:t>l</a:t>
            </a:r>
            <a:r>
              <a:rPr sz="2350" spc="-20" dirty="0">
                <a:latin typeface="Arial MT"/>
                <a:cs typeface="Arial MT"/>
              </a:rPr>
              <a:t>ar</a:t>
            </a:r>
            <a:r>
              <a:rPr sz="2350" spc="-15" dirty="0">
                <a:latin typeface="Arial MT"/>
                <a:cs typeface="Arial MT"/>
              </a:rPr>
              <a:t>ge</a:t>
            </a:r>
            <a:r>
              <a:rPr sz="2350" dirty="0">
                <a:latin typeface="Arial MT"/>
                <a:cs typeface="Arial MT"/>
              </a:rPr>
              <a:t>,</a:t>
            </a:r>
            <a:r>
              <a:rPr sz="2350" spc="-10" dirty="0">
                <a:latin typeface="Arial MT"/>
                <a:cs typeface="Arial MT"/>
              </a:rPr>
              <a:t> </a:t>
            </a:r>
            <a:r>
              <a:rPr sz="2350" spc="-15" dirty="0">
                <a:latin typeface="Arial MT"/>
                <a:cs typeface="Arial MT"/>
              </a:rPr>
              <a:t>co</a:t>
            </a:r>
            <a:r>
              <a:rPr sz="2350" spc="-20" dirty="0">
                <a:latin typeface="Arial MT"/>
                <a:cs typeface="Arial MT"/>
              </a:rPr>
              <a:t>m</a:t>
            </a:r>
            <a:r>
              <a:rPr sz="2350" spc="-15" dirty="0">
                <a:latin typeface="Arial MT"/>
                <a:cs typeface="Arial MT"/>
              </a:rPr>
              <a:t>p</a:t>
            </a:r>
            <a:r>
              <a:rPr sz="2350" dirty="0">
                <a:latin typeface="Arial MT"/>
                <a:cs typeface="Arial MT"/>
              </a:rPr>
              <a:t>l</a:t>
            </a:r>
            <a:r>
              <a:rPr sz="2350" spc="-20" dirty="0">
                <a:latin typeface="Arial MT"/>
                <a:cs typeface="Arial MT"/>
              </a:rPr>
              <a:t>e</a:t>
            </a:r>
            <a:r>
              <a:rPr sz="2350" dirty="0">
                <a:latin typeface="Arial MT"/>
                <a:cs typeface="Arial MT"/>
              </a:rPr>
              <a:t>x</a:t>
            </a:r>
            <a:r>
              <a:rPr sz="2350" spc="-30" dirty="0">
                <a:latin typeface="Arial MT"/>
                <a:cs typeface="Arial MT"/>
              </a:rPr>
              <a:t> </a:t>
            </a:r>
            <a:r>
              <a:rPr sz="2350" spc="-15" dirty="0">
                <a:latin typeface="Arial MT"/>
                <a:cs typeface="Arial MT"/>
              </a:rPr>
              <a:t>core</a:t>
            </a:r>
            <a:r>
              <a:rPr sz="2350" dirty="0">
                <a:latin typeface="Arial MT"/>
                <a:cs typeface="Arial MT"/>
              </a:rPr>
              <a:t>s</a:t>
            </a:r>
            <a:endParaRPr sz="2350">
              <a:latin typeface="Arial MT"/>
              <a:cs typeface="Arial MT"/>
            </a:endParaRPr>
          </a:p>
          <a:p>
            <a:pPr marL="335280" marR="332105">
              <a:lnSpc>
                <a:spcPct val="93000"/>
              </a:lnSpc>
              <a:spcBef>
                <a:spcPts val="1065"/>
              </a:spcBef>
            </a:pPr>
            <a:r>
              <a:rPr sz="2350" spc="-15" dirty="0">
                <a:latin typeface="Arial MT"/>
                <a:cs typeface="Arial MT"/>
              </a:rPr>
              <a:t>Large</a:t>
            </a:r>
            <a:r>
              <a:rPr sz="2350" dirty="0">
                <a:latin typeface="Arial MT"/>
                <a:cs typeface="Arial MT"/>
              </a:rPr>
              <a:t> </a:t>
            </a:r>
            <a:r>
              <a:rPr sz="2350" spc="-15" dirty="0">
                <a:latin typeface="Arial MT"/>
                <a:cs typeface="Arial MT"/>
              </a:rPr>
              <a:t>number</a:t>
            </a:r>
            <a:r>
              <a:rPr sz="2350" spc="-30" dirty="0">
                <a:latin typeface="Arial MT"/>
                <a:cs typeface="Arial MT"/>
              </a:rPr>
              <a:t> </a:t>
            </a:r>
            <a:r>
              <a:rPr sz="2350" spc="-10" dirty="0">
                <a:latin typeface="Arial MT"/>
                <a:cs typeface="Arial MT"/>
              </a:rPr>
              <a:t>of </a:t>
            </a:r>
            <a:r>
              <a:rPr sz="2350" spc="-5" dirty="0">
                <a:latin typeface="Arial MT"/>
                <a:cs typeface="Arial MT"/>
              </a:rPr>
              <a:t> </a:t>
            </a:r>
            <a:r>
              <a:rPr sz="2350" spc="-15" dirty="0">
                <a:latin typeface="Arial MT"/>
                <a:cs typeface="Arial MT"/>
              </a:rPr>
              <a:t>transistors</a:t>
            </a:r>
            <a:r>
              <a:rPr sz="2350" spc="-10" dirty="0">
                <a:latin typeface="Arial MT"/>
                <a:cs typeface="Arial MT"/>
              </a:rPr>
              <a:t> are </a:t>
            </a:r>
            <a:r>
              <a:rPr sz="2350" spc="-15" dirty="0">
                <a:latin typeface="Arial MT"/>
                <a:cs typeface="Arial MT"/>
              </a:rPr>
              <a:t>allocated </a:t>
            </a:r>
            <a:r>
              <a:rPr sz="2350" spc="-635" dirty="0">
                <a:latin typeface="Arial MT"/>
                <a:cs typeface="Arial MT"/>
              </a:rPr>
              <a:t> </a:t>
            </a:r>
            <a:r>
              <a:rPr sz="2350" spc="-15" dirty="0">
                <a:latin typeface="Arial MT"/>
                <a:cs typeface="Arial MT"/>
              </a:rPr>
              <a:t>for </a:t>
            </a:r>
            <a:r>
              <a:rPr sz="2350" spc="-10" dirty="0">
                <a:latin typeface="Arial MT"/>
                <a:cs typeface="Arial MT"/>
              </a:rPr>
              <a:t>Caches, </a:t>
            </a:r>
            <a:r>
              <a:rPr sz="2350" spc="-15" dirty="0">
                <a:latin typeface="Arial MT"/>
                <a:cs typeface="Arial MT"/>
              </a:rPr>
              <a:t>Instruction </a:t>
            </a:r>
            <a:r>
              <a:rPr sz="2350" spc="-10" dirty="0">
                <a:latin typeface="Arial MT"/>
                <a:cs typeface="Arial MT"/>
              </a:rPr>
              <a:t> </a:t>
            </a:r>
            <a:r>
              <a:rPr sz="2350" spc="-15" dirty="0">
                <a:latin typeface="Arial MT"/>
                <a:cs typeface="Arial MT"/>
              </a:rPr>
              <a:t>Level</a:t>
            </a:r>
            <a:r>
              <a:rPr sz="2350" spc="-30" dirty="0">
                <a:latin typeface="Arial MT"/>
                <a:cs typeface="Arial MT"/>
              </a:rPr>
              <a:t> </a:t>
            </a:r>
            <a:r>
              <a:rPr sz="2350" spc="-10" dirty="0">
                <a:latin typeface="Arial MT"/>
                <a:cs typeface="Arial MT"/>
              </a:rPr>
              <a:t>Parallelism</a:t>
            </a:r>
            <a:endParaRPr sz="2350">
              <a:latin typeface="Arial MT"/>
              <a:cs typeface="Arial MT"/>
            </a:endParaRPr>
          </a:p>
        </p:txBody>
      </p:sp>
      <p:sp>
        <p:nvSpPr>
          <p:cNvPr id="7" name="object 7"/>
          <p:cNvSpPr txBox="1"/>
          <p:nvPr/>
        </p:nvSpPr>
        <p:spPr>
          <a:xfrm>
            <a:off x="5247894" y="1521967"/>
            <a:ext cx="14668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Lucida Sans Unicode"/>
                <a:cs typeface="Lucida Sans Unicode"/>
              </a:rPr>
              <a:t>●</a:t>
            </a:r>
            <a:endParaRPr sz="1200">
              <a:latin typeface="Lucida Sans Unicode"/>
              <a:cs typeface="Lucida Sans Unicode"/>
            </a:endParaRPr>
          </a:p>
        </p:txBody>
      </p:sp>
      <p:sp>
        <p:nvSpPr>
          <p:cNvPr id="8" name="object 8"/>
          <p:cNvSpPr txBox="1"/>
          <p:nvPr/>
        </p:nvSpPr>
        <p:spPr>
          <a:xfrm>
            <a:off x="5571871" y="1430782"/>
            <a:ext cx="758190" cy="429895"/>
          </a:xfrm>
          <a:prstGeom prst="rect">
            <a:avLst/>
          </a:prstGeom>
        </p:spPr>
        <p:txBody>
          <a:bodyPr vert="horz" wrap="square" lIns="0" tIns="12700" rIns="0" bIns="0" rtlCol="0">
            <a:spAutoFit/>
          </a:bodyPr>
          <a:lstStyle/>
          <a:p>
            <a:pPr marL="12700">
              <a:lnSpc>
                <a:spcPct val="100000"/>
              </a:lnSpc>
              <a:spcBef>
                <a:spcPts val="100"/>
              </a:spcBef>
            </a:pPr>
            <a:r>
              <a:rPr sz="2650" spc="10" dirty="0">
                <a:latin typeface="Arial MT"/>
                <a:cs typeface="Arial MT"/>
              </a:rPr>
              <a:t>G</a:t>
            </a:r>
            <a:r>
              <a:rPr sz="2650" spc="5" dirty="0">
                <a:latin typeface="Arial MT"/>
                <a:cs typeface="Arial MT"/>
              </a:rPr>
              <a:t>P</a:t>
            </a:r>
            <a:r>
              <a:rPr sz="2650" dirty="0">
                <a:latin typeface="Arial MT"/>
                <a:cs typeface="Arial MT"/>
              </a:rPr>
              <a:t>U</a:t>
            </a:r>
            <a:endParaRPr sz="2650">
              <a:latin typeface="Arial MT"/>
              <a:cs typeface="Arial MT"/>
            </a:endParaRPr>
          </a:p>
        </p:txBody>
      </p:sp>
      <p:sp>
        <p:nvSpPr>
          <p:cNvPr id="9" name="object 9"/>
          <p:cNvSpPr txBox="1"/>
          <p:nvPr/>
        </p:nvSpPr>
        <p:spPr>
          <a:xfrm>
            <a:off x="5680075" y="2718054"/>
            <a:ext cx="137160" cy="292735"/>
          </a:xfrm>
          <a:prstGeom prst="rect">
            <a:avLst/>
          </a:prstGeom>
        </p:spPr>
        <p:txBody>
          <a:bodyPr vert="horz" wrap="square" lIns="0" tIns="12700" rIns="0" bIns="0" rtlCol="0">
            <a:spAutoFit/>
          </a:bodyPr>
          <a:lstStyle/>
          <a:p>
            <a:pPr marL="12700">
              <a:lnSpc>
                <a:spcPct val="100000"/>
              </a:lnSpc>
              <a:spcBef>
                <a:spcPts val="100"/>
              </a:spcBef>
            </a:pPr>
            <a:r>
              <a:rPr sz="1750" dirty="0">
                <a:latin typeface="Lucida Sans Unicode"/>
                <a:cs typeface="Lucida Sans Unicode"/>
              </a:rPr>
              <a:t>–</a:t>
            </a:r>
            <a:endParaRPr sz="1750">
              <a:latin typeface="Lucida Sans Unicode"/>
              <a:cs typeface="Lucida Sans Unicode"/>
            </a:endParaRPr>
          </a:p>
        </p:txBody>
      </p:sp>
      <p:sp>
        <p:nvSpPr>
          <p:cNvPr id="10" name="object 10"/>
          <p:cNvSpPr txBox="1"/>
          <p:nvPr/>
        </p:nvSpPr>
        <p:spPr>
          <a:xfrm>
            <a:off x="5680075" y="3501898"/>
            <a:ext cx="137160" cy="292735"/>
          </a:xfrm>
          <a:prstGeom prst="rect">
            <a:avLst/>
          </a:prstGeom>
        </p:spPr>
        <p:txBody>
          <a:bodyPr vert="horz" wrap="square" lIns="0" tIns="12700" rIns="0" bIns="0" rtlCol="0">
            <a:spAutoFit/>
          </a:bodyPr>
          <a:lstStyle/>
          <a:p>
            <a:pPr marL="12700">
              <a:lnSpc>
                <a:spcPct val="100000"/>
              </a:lnSpc>
              <a:spcBef>
                <a:spcPts val="100"/>
              </a:spcBef>
            </a:pPr>
            <a:r>
              <a:rPr sz="1750" dirty="0">
                <a:latin typeface="Lucida Sans Unicode"/>
                <a:cs typeface="Lucida Sans Unicode"/>
              </a:rPr>
              <a:t>–</a:t>
            </a:r>
            <a:endParaRPr sz="1750">
              <a:latin typeface="Lucida Sans Unicode"/>
              <a:cs typeface="Lucida Sans Unicode"/>
            </a:endParaRPr>
          </a:p>
        </p:txBody>
      </p:sp>
      <p:sp>
        <p:nvSpPr>
          <p:cNvPr id="11" name="object 11"/>
          <p:cNvSpPr txBox="1"/>
          <p:nvPr/>
        </p:nvSpPr>
        <p:spPr>
          <a:xfrm>
            <a:off x="5680075" y="1928571"/>
            <a:ext cx="3884295" cy="2600960"/>
          </a:xfrm>
          <a:prstGeom prst="rect">
            <a:avLst/>
          </a:prstGeom>
        </p:spPr>
        <p:txBody>
          <a:bodyPr vert="horz" wrap="square" lIns="0" tIns="13335" rIns="0" bIns="0" rtlCol="0">
            <a:spAutoFit/>
          </a:bodyPr>
          <a:lstStyle/>
          <a:p>
            <a:pPr marL="12700">
              <a:lnSpc>
                <a:spcPts val="2735"/>
              </a:lnSpc>
              <a:spcBef>
                <a:spcPts val="105"/>
              </a:spcBef>
              <a:tabLst>
                <a:tab pos="337185" algn="l"/>
              </a:tabLst>
            </a:pPr>
            <a:r>
              <a:rPr sz="2625" baseline="11111" dirty="0">
                <a:latin typeface="Lucida Sans Unicode"/>
                <a:cs typeface="Lucida Sans Unicode"/>
              </a:rPr>
              <a:t>–	</a:t>
            </a:r>
            <a:r>
              <a:rPr sz="2350" spc="-15" dirty="0">
                <a:latin typeface="Arial MT"/>
                <a:cs typeface="Arial MT"/>
              </a:rPr>
              <a:t>Optimized </a:t>
            </a:r>
            <a:r>
              <a:rPr sz="2350" spc="-10" dirty="0">
                <a:latin typeface="Arial MT"/>
                <a:cs typeface="Arial MT"/>
              </a:rPr>
              <a:t>for</a:t>
            </a:r>
            <a:r>
              <a:rPr sz="2350" spc="-15" dirty="0">
                <a:latin typeface="Arial MT"/>
                <a:cs typeface="Arial MT"/>
              </a:rPr>
              <a:t> data</a:t>
            </a:r>
            <a:r>
              <a:rPr sz="2350" spc="-40" dirty="0">
                <a:latin typeface="Arial MT"/>
                <a:cs typeface="Arial MT"/>
              </a:rPr>
              <a:t> </a:t>
            </a:r>
            <a:r>
              <a:rPr sz="2350" spc="-10" dirty="0">
                <a:latin typeface="Arial MT"/>
                <a:cs typeface="Arial MT"/>
              </a:rPr>
              <a:t>parallel,</a:t>
            </a:r>
            <a:endParaRPr sz="2350">
              <a:latin typeface="Arial MT"/>
              <a:cs typeface="Arial MT"/>
            </a:endParaRPr>
          </a:p>
          <a:p>
            <a:pPr marL="337185">
              <a:lnSpc>
                <a:spcPts val="2735"/>
              </a:lnSpc>
            </a:pPr>
            <a:r>
              <a:rPr sz="2350" spc="-15" dirty="0">
                <a:latin typeface="Arial MT"/>
                <a:cs typeface="Arial MT"/>
              </a:rPr>
              <a:t>throughput</a:t>
            </a:r>
            <a:r>
              <a:rPr sz="2350" spc="-55" dirty="0">
                <a:latin typeface="Arial MT"/>
                <a:cs typeface="Arial MT"/>
              </a:rPr>
              <a:t> </a:t>
            </a:r>
            <a:r>
              <a:rPr sz="2350" spc="-15" dirty="0">
                <a:latin typeface="Arial MT"/>
                <a:cs typeface="Arial MT"/>
              </a:rPr>
              <a:t>computations</a:t>
            </a:r>
            <a:endParaRPr sz="2350">
              <a:latin typeface="Arial MT"/>
              <a:cs typeface="Arial MT"/>
            </a:endParaRPr>
          </a:p>
          <a:p>
            <a:pPr marL="337185" marR="729615">
              <a:lnSpc>
                <a:spcPts val="2600"/>
              </a:lnSpc>
              <a:spcBef>
                <a:spcPts val="940"/>
              </a:spcBef>
            </a:pPr>
            <a:r>
              <a:rPr sz="2350" spc="-15" dirty="0">
                <a:latin typeface="Arial MT"/>
                <a:cs typeface="Arial MT"/>
              </a:rPr>
              <a:t>Large</a:t>
            </a:r>
            <a:r>
              <a:rPr sz="2350" spc="-30" dirty="0">
                <a:latin typeface="Arial MT"/>
                <a:cs typeface="Arial MT"/>
              </a:rPr>
              <a:t> </a:t>
            </a:r>
            <a:r>
              <a:rPr sz="2350" spc="-15" dirty="0">
                <a:latin typeface="Arial MT"/>
                <a:cs typeface="Arial MT"/>
              </a:rPr>
              <a:t>number</a:t>
            </a:r>
            <a:r>
              <a:rPr sz="2350" spc="-40" dirty="0">
                <a:latin typeface="Arial MT"/>
                <a:cs typeface="Arial MT"/>
              </a:rPr>
              <a:t> </a:t>
            </a:r>
            <a:r>
              <a:rPr sz="2350" spc="-10" dirty="0">
                <a:latin typeface="Arial MT"/>
                <a:cs typeface="Arial MT"/>
              </a:rPr>
              <a:t>of</a:t>
            </a:r>
            <a:r>
              <a:rPr sz="2350" spc="-30" dirty="0">
                <a:latin typeface="Arial MT"/>
                <a:cs typeface="Arial MT"/>
              </a:rPr>
              <a:t> </a:t>
            </a:r>
            <a:r>
              <a:rPr sz="2350" spc="-20" dirty="0">
                <a:latin typeface="Arial MT"/>
                <a:cs typeface="Arial MT"/>
              </a:rPr>
              <a:t>very </a:t>
            </a:r>
            <a:r>
              <a:rPr sz="2350" spc="-640" dirty="0">
                <a:latin typeface="Arial MT"/>
                <a:cs typeface="Arial MT"/>
              </a:rPr>
              <a:t> </a:t>
            </a:r>
            <a:r>
              <a:rPr sz="2350" spc="-10" dirty="0">
                <a:latin typeface="Arial MT"/>
                <a:cs typeface="Arial MT"/>
              </a:rPr>
              <a:t>small,</a:t>
            </a:r>
            <a:r>
              <a:rPr sz="2350" spc="-40" dirty="0">
                <a:latin typeface="Arial MT"/>
                <a:cs typeface="Arial MT"/>
              </a:rPr>
              <a:t> </a:t>
            </a:r>
            <a:r>
              <a:rPr sz="2350" spc="-10" dirty="0">
                <a:latin typeface="Arial MT"/>
                <a:cs typeface="Arial MT"/>
              </a:rPr>
              <a:t>simple</a:t>
            </a:r>
            <a:r>
              <a:rPr sz="2350" spc="-45" dirty="0">
                <a:latin typeface="Arial MT"/>
                <a:cs typeface="Arial MT"/>
              </a:rPr>
              <a:t> </a:t>
            </a:r>
            <a:r>
              <a:rPr sz="2350" spc="-15" dirty="0">
                <a:latin typeface="Arial MT"/>
                <a:cs typeface="Arial MT"/>
              </a:rPr>
              <a:t>cores</a:t>
            </a:r>
            <a:endParaRPr sz="2350">
              <a:latin typeface="Arial MT"/>
              <a:cs typeface="Arial MT"/>
            </a:endParaRPr>
          </a:p>
          <a:p>
            <a:pPr marL="337185" marR="8890">
              <a:lnSpc>
                <a:spcPct val="92100"/>
              </a:lnSpc>
              <a:spcBef>
                <a:spcPts val="865"/>
              </a:spcBef>
            </a:pPr>
            <a:r>
              <a:rPr sz="2350" spc="-15" dirty="0">
                <a:latin typeface="Arial MT"/>
                <a:cs typeface="Arial MT"/>
              </a:rPr>
              <a:t>More</a:t>
            </a:r>
            <a:r>
              <a:rPr sz="2350" spc="-30" dirty="0">
                <a:latin typeface="Arial MT"/>
                <a:cs typeface="Arial MT"/>
              </a:rPr>
              <a:t> </a:t>
            </a:r>
            <a:r>
              <a:rPr sz="2350" spc="-15" dirty="0">
                <a:latin typeface="Arial MT"/>
                <a:cs typeface="Arial MT"/>
              </a:rPr>
              <a:t>number</a:t>
            </a:r>
            <a:r>
              <a:rPr sz="2350" spc="-40" dirty="0">
                <a:latin typeface="Arial MT"/>
                <a:cs typeface="Arial MT"/>
              </a:rPr>
              <a:t> </a:t>
            </a:r>
            <a:r>
              <a:rPr sz="2350" spc="-10" dirty="0">
                <a:latin typeface="Arial MT"/>
                <a:cs typeface="Arial MT"/>
              </a:rPr>
              <a:t>of</a:t>
            </a:r>
            <a:r>
              <a:rPr sz="2350" spc="-30" dirty="0">
                <a:latin typeface="Arial MT"/>
                <a:cs typeface="Arial MT"/>
              </a:rPr>
              <a:t> </a:t>
            </a:r>
            <a:r>
              <a:rPr sz="2350" spc="-15" dirty="0">
                <a:latin typeface="Arial MT"/>
                <a:cs typeface="Arial MT"/>
              </a:rPr>
              <a:t>transistors </a:t>
            </a:r>
            <a:r>
              <a:rPr sz="2350" spc="-640" dirty="0">
                <a:latin typeface="Arial MT"/>
                <a:cs typeface="Arial MT"/>
              </a:rPr>
              <a:t> </a:t>
            </a:r>
            <a:r>
              <a:rPr sz="2350" spc="-10" dirty="0">
                <a:latin typeface="Arial MT"/>
                <a:cs typeface="Arial MT"/>
              </a:rPr>
              <a:t>are</a:t>
            </a:r>
            <a:r>
              <a:rPr sz="2350" spc="-20" dirty="0">
                <a:latin typeface="Arial MT"/>
                <a:cs typeface="Arial MT"/>
              </a:rPr>
              <a:t> </a:t>
            </a:r>
            <a:r>
              <a:rPr sz="2350" spc="-15" dirty="0">
                <a:latin typeface="Arial MT"/>
                <a:cs typeface="Arial MT"/>
              </a:rPr>
              <a:t>allocated</a:t>
            </a:r>
            <a:r>
              <a:rPr sz="2350" spc="15" dirty="0">
                <a:latin typeface="Arial MT"/>
                <a:cs typeface="Arial MT"/>
              </a:rPr>
              <a:t> </a:t>
            </a:r>
            <a:r>
              <a:rPr sz="2350" spc="-15" dirty="0">
                <a:latin typeface="Arial MT"/>
                <a:cs typeface="Arial MT"/>
              </a:rPr>
              <a:t>for </a:t>
            </a:r>
            <a:r>
              <a:rPr sz="2350" spc="-10" dirty="0">
                <a:latin typeface="Arial MT"/>
                <a:cs typeface="Arial MT"/>
              </a:rPr>
              <a:t> </a:t>
            </a:r>
            <a:r>
              <a:rPr sz="2350" spc="-15" dirty="0">
                <a:latin typeface="Arial MT"/>
                <a:cs typeface="Arial MT"/>
              </a:rPr>
              <a:t>computations</a:t>
            </a:r>
            <a:endParaRPr sz="2350">
              <a:latin typeface="Arial MT"/>
              <a:cs typeface="Arial M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98142" y="2369057"/>
            <a:ext cx="4520565" cy="429895"/>
          </a:xfrm>
          <a:prstGeom prst="rect">
            <a:avLst/>
          </a:prstGeom>
        </p:spPr>
        <p:txBody>
          <a:bodyPr vert="horz" wrap="square" lIns="0" tIns="12700" rIns="0" bIns="0" rtlCol="0">
            <a:spAutoFit/>
          </a:bodyPr>
          <a:lstStyle/>
          <a:p>
            <a:pPr marL="12700">
              <a:lnSpc>
                <a:spcPct val="100000"/>
              </a:lnSpc>
              <a:spcBef>
                <a:spcPts val="100"/>
              </a:spcBef>
            </a:pPr>
            <a:r>
              <a:rPr dirty="0"/>
              <a:t>Nvidia</a:t>
            </a:r>
            <a:r>
              <a:rPr spc="-85" dirty="0"/>
              <a:t> </a:t>
            </a:r>
            <a:r>
              <a:rPr dirty="0"/>
              <a:t>GPU</a:t>
            </a:r>
            <a:r>
              <a:rPr spc="-45" dirty="0"/>
              <a:t> </a:t>
            </a:r>
            <a:r>
              <a:rPr spc="-5" dirty="0"/>
              <a:t>microarchitecures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TotalTime>
  <Words>2508</Words>
  <Application>Microsoft Office PowerPoint</Application>
  <PresentationFormat>Custom</PresentationFormat>
  <Paragraphs>462</Paragraphs>
  <Slides>76</Slides>
  <Notes>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76</vt:i4>
      </vt:variant>
    </vt:vector>
  </HeadingPairs>
  <TitlesOfParts>
    <vt:vector size="86" baseType="lpstr">
      <vt:lpstr>Arial</vt:lpstr>
      <vt:lpstr>Arial MT</vt:lpstr>
      <vt:lpstr>Calibri</vt:lpstr>
      <vt:lpstr>Calibri Light</vt:lpstr>
      <vt:lpstr>Lucida Sans Unicode</vt:lpstr>
      <vt:lpstr>Times New Roman</vt:lpstr>
      <vt:lpstr>Trebuchet MS</vt:lpstr>
      <vt:lpstr>Office Theme</vt:lpstr>
      <vt:lpstr>1_Office Theme</vt:lpstr>
      <vt:lpstr>2_Office Theme</vt:lpstr>
      <vt:lpstr>PowerPoint Presentation</vt:lpstr>
      <vt:lpstr>PowerPoint Presentation</vt:lpstr>
      <vt:lpstr>Parallel Programming Workflow</vt:lpstr>
      <vt:lpstr>Sample input testcases and output  verification</vt:lpstr>
      <vt:lpstr>How it differs from CPU?</vt:lpstr>
      <vt:lpstr>CPU vs GPU</vt:lpstr>
      <vt:lpstr>PowerPoint Presentation</vt:lpstr>
      <vt:lpstr>CPU vs GPU</vt:lpstr>
      <vt:lpstr>Nvidia GPU microarchitecures</vt:lpstr>
      <vt:lpstr>Nvidia microarchitectures</vt:lpstr>
      <vt:lpstr>Streaming Multiprocessor(SM)</vt:lpstr>
      <vt:lpstr>Kepler GPU</vt:lpstr>
      <vt:lpstr>Fermi</vt:lpstr>
      <vt:lpstr>Kepler</vt:lpstr>
      <vt:lpstr>Pascal</vt:lpstr>
      <vt:lpstr>Pascal (contd)</vt:lpstr>
      <vt:lpstr>PowerPoint Presentation</vt:lpstr>
      <vt:lpstr>Volta(contd)</vt:lpstr>
      <vt:lpstr>NVIDIA Ampere A100</vt:lpstr>
      <vt:lpstr>DGX Station A100 devices topology</vt:lpstr>
      <vt:lpstr>NVIDIA QUADRO RTX 5000</vt:lpstr>
      <vt:lpstr>NVIDIA QUADRO RTX 5000</vt:lpstr>
      <vt:lpstr>NVIDIA QUADRO RTX 5000</vt:lpstr>
      <vt:lpstr>NVIDIA QUADRO RTX 5000</vt:lpstr>
      <vt:lpstr>NVIDIA QUADRO RTX 5000</vt:lpstr>
      <vt:lpstr>PowerPoint Presentation</vt:lpstr>
      <vt:lpstr>NVIDIA QUADRO RTX 5000</vt:lpstr>
      <vt:lpstr>Turing Architecture- New Core Architecture</vt:lpstr>
      <vt:lpstr>NVIDIA Turing Architecture</vt:lpstr>
      <vt:lpstr>NVIDIA Turing Architecture</vt:lpstr>
      <vt:lpstr>NVIDIA Turing Architecture</vt:lpstr>
      <vt:lpstr>NVIDIA Turing Architecture</vt:lpstr>
      <vt:lpstr>Tensor Cores</vt:lpstr>
      <vt:lpstr>Tensor Cores</vt:lpstr>
      <vt:lpstr>DEEP LEARNING SUPER-SAMPLING (DLSS) </vt:lpstr>
      <vt:lpstr>DLSS</vt:lpstr>
      <vt:lpstr>AI Super Rez</vt:lpstr>
      <vt:lpstr>INPAINTING</vt:lpstr>
      <vt:lpstr>INPAINTING</vt:lpstr>
      <vt:lpstr>Super Slow Motion </vt:lpstr>
      <vt:lpstr>Ray Tracing</vt:lpstr>
      <vt:lpstr>RAY Trace</vt:lpstr>
      <vt:lpstr>RTX Example </vt:lpstr>
      <vt:lpstr>RTX Example</vt:lpstr>
      <vt:lpstr>PARAM SHAVAK SUPERCOMPUTER @ Parul University</vt:lpstr>
      <vt:lpstr>Configuration</vt:lpstr>
      <vt:lpstr>CPU Specification</vt:lpstr>
      <vt:lpstr>Performance Considerations  for GPGPU computing</vt:lpstr>
      <vt:lpstr>Performance</vt:lpstr>
      <vt:lpstr>Execution time = time for Computations + time  for data transfers Slow* PCIe transfers degrade performance  PCIe 3.0 : 32 GBps Bi-directional</vt:lpstr>
      <vt:lpstr>PowerPoint Presentation</vt:lpstr>
      <vt:lpstr>SIMT model issues</vt:lpstr>
      <vt:lpstr>SIMT model issues</vt:lpstr>
      <vt:lpstr>SIMT Model issues</vt:lpstr>
      <vt:lpstr>SIMT Model issues</vt:lpstr>
      <vt:lpstr>Latency Hiding</vt:lpstr>
      <vt:lpstr>How to program these GPUs for general purpose  computing?</vt:lpstr>
      <vt:lpstr>Pseudo Code (old method)</vt:lpstr>
      <vt:lpstr>Pseudo Code (new method)</vt:lpstr>
      <vt:lpstr>Introduction to CUDA</vt:lpstr>
      <vt:lpstr>CUDA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Structure of a  CUDA Code</vt:lpstr>
      <vt:lpstr>Vector addition (old method)</vt:lpstr>
      <vt:lpstr>“Kernel” function</vt:lpstr>
      <vt:lpstr>Defining Grid/Block Structure</vt:lpstr>
      <vt:lpstr>1D Grids and/or 1D Blocks</vt:lpstr>
      <vt:lpstr>CUDA Built-In Variables</vt:lpstr>
      <vt:lpstr>Thread Identification Example: x-direction</vt:lpstr>
      <vt:lpstr>GPU Memories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Parallel Programming using CUDA C  Dr. Amit Barve</dc:title>
  <dc:creator>AMIT</dc:creator>
  <cp:lastModifiedBy>Windows User</cp:lastModifiedBy>
  <cp:revision>14</cp:revision>
  <dcterms:created xsi:type="dcterms:W3CDTF">2023-01-03T06:08:21Z</dcterms:created>
  <dcterms:modified xsi:type="dcterms:W3CDTF">2023-01-16T05:02:44Z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2022-09-28T00:00:00Z</vt:filetime>
  </property>
  <property fmtid="{D5CDD505-2E9C-101B-9397-08002B2CF9AE}" pid="3" name="Creator">
    <vt:lpwstr>Microsoft® PowerPoint® 2016</vt:lpwstr>
  </property>
  <property fmtid="{D5CDD505-2E9C-101B-9397-08002B2CF9AE}" pid="4" name="LastSaved">
    <vt:filetime>2023-01-03T00:00:00Z</vt:filetime>
  </property>
</Properties>
</file>